
<file path=[Content_Types].xml><?xml version="1.0" encoding="utf-8"?>
<Types xmlns="http://schemas.openxmlformats.org/package/2006/content-types">
  <Default Extension="emf" ContentType="image/x-emf"/>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Lst>
  <p:notesMasterIdLst>
    <p:notesMasterId r:id="rId46"/>
  </p:notesMasterIdLst>
  <p:sldIdLst>
    <p:sldId id="297" r:id="rId3"/>
    <p:sldId id="868" r:id="rId4"/>
    <p:sldId id="881" r:id="rId5"/>
    <p:sldId id="882" r:id="rId6"/>
    <p:sldId id="883" r:id="rId7"/>
    <p:sldId id="884" r:id="rId8"/>
    <p:sldId id="885" r:id="rId9"/>
    <p:sldId id="888" r:id="rId10"/>
    <p:sldId id="880" r:id="rId11"/>
    <p:sldId id="871" r:id="rId12"/>
    <p:sldId id="870" r:id="rId13"/>
    <p:sldId id="889" r:id="rId14"/>
    <p:sldId id="869" r:id="rId15"/>
    <p:sldId id="873" r:id="rId16"/>
    <p:sldId id="890" r:id="rId17"/>
    <p:sldId id="886" r:id="rId18"/>
    <p:sldId id="891" r:id="rId19"/>
    <p:sldId id="874" r:id="rId20"/>
    <p:sldId id="875" r:id="rId21"/>
    <p:sldId id="877" r:id="rId22"/>
    <p:sldId id="892" r:id="rId23"/>
    <p:sldId id="893" r:id="rId24"/>
    <p:sldId id="894" r:id="rId25"/>
    <p:sldId id="895" r:id="rId26"/>
    <p:sldId id="896" r:id="rId27"/>
    <p:sldId id="897" r:id="rId28"/>
    <p:sldId id="898" r:id="rId29"/>
    <p:sldId id="899" r:id="rId30"/>
    <p:sldId id="900" r:id="rId31"/>
    <p:sldId id="901" r:id="rId32"/>
    <p:sldId id="902" r:id="rId33"/>
    <p:sldId id="903" r:id="rId34"/>
    <p:sldId id="879" r:id="rId35"/>
    <p:sldId id="905" r:id="rId36"/>
    <p:sldId id="857" r:id="rId37"/>
    <p:sldId id="858" r:id="rId38"/>
    <p:sldId id="859" r:id="rId39"/>
    <p:sldId id="887" r:id="rId40"/>
    <p:sldId id="863" r:id="rId41"/>
    <p:sldId id="848" r:id="rId42"/>
    <p:sldId id="864" r:id="rId43"/>
    <p:sldId id="865" r:id="rId44"/>
    <p:sldId id="861" r:id="rId4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E0060"/>
    <a:srgbClr val="00195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02"/>
    <p:restoredTop sz="56667" autoAdjust="0"/>
  </p:normalViewPr>
  <p:slideViewPr>
    <p:cSldViewPr snapToGrid="0" snapToObjects="1">
      <p:cViewPr varScale="1">
        <p:scale>
          <a:sx n="69" d="100"/>
          <a:sy n="69" d="100"/>
        </p:scale>
        <p:origin x="278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viewProps" Target="view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4.png>
</file>

<file path=ppt/media/image5.png>
</file>

<file path=ppt/media/image6.jpeg>
</file>

<file path=ppt/media/image6.png>
</file>

<file path=ppt/media/image7.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7C78A03-F245-1B43-8CDE-3B0275888050}" type="datetimeFigureOut">
              <a:rPr lang="en-US" smtClean="0"/>
              <a:t>9/12/22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DCBF740-D535-F744-89A8-4E42B3D6BD32}" type="slidenum">
              <a:rPr lang="en-US" smtClean="0"/>
              <a:t>‹#›</a:t>
            </a:fld>
            <a:endParaRPr lang="en-US"/>
          </a:p>
        </p:txBody>
      </p:sp>
    </p:spTree>
    <p:extLst>
      <p:ext uri="{BB962C8B-B14F-4D97-AF65-F5344CB8AC3E}">
        <p14:creationId xmlns:p14="http://schemas.microsoft.com/office/powerpoint/2010/main" val="26402838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Hi everybody</a:t>
            </a:r>
          </a:p>
          <a:p>
            <a:pPr marL="171450" indent="-171450">
              <a:buFontTx/>
              <a:buChar char="-"/>
            </a:pPr>
            <a:r>
              <a:rPr lang="en-US" dirty="0"/>
              <a:t>In this lecture, we’ll be learning about measures commonly used to assess classification performance</a:t>
            </a:r>
          </a:p>
          <a:p>
            <a:pPr marL="171450" indent="-171450">
              <a:buFontTx/>
              <a:buChar char="-"/>
            </a:pPr>
            <a:r>
              <a:rPr lang="en-US" dirty="0"/>
              <a:t>Having an in-depth understanding of these measures is critical when evaluating a model, whether it’s one you’ve developed or one you’re reading about in a scientific article</a:t>
            </a:r>
          </a:p>
          <a:p>
            <a:pPr marL="171450" indent="-171450">
              <a:buFontTx/>
              <a:buChar char="-"/>
            </a:pPr>
            <a:r>
              <a:rPr lang="en-US" dirty="0"/>
              <a:t>Throughout the course, we’ll be thinking about what these measures mean, mathematically, as well as their practical significance in a clinical or healthcare scenario</a:t>
            </a:r>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008625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think about a model that’s learned nothing – its just making random predictions that aren’t even correlated with the true label. Let’s think about what those predictions might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10</a:t>
            </a:fld>
            <a:endParaRPr lang="en-US"/>
          </a:p>
        </p:txBody>
      </p:sp>
    </p:spTree>
    <p:extLst>
      <p:ext uri="{BB962C8B-B14F-4D97-AF65-F5344CB8AC3E}">
        <p14:creationId xmlns:p14="http://schemas.microsoft.com/office/powerpoint/2010/main" val="2982356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before, we’ll use a raincloud plot to visualize model predictions for a population of patients, some of whom have cancer</a:t>
            </a:r>
          </a:p>
          <a:p>
            <a:r>
              <a:rPr lang="en-US" dirty="0"/>
              <a:t>This time the smoothed histogram would be a flat line, so I’ve omitted it.</a:t>
            </a:r>
          </a:p>
          <a:p>
            <a:endParaRPr lang="en-US" dirty="0"/>
          </a:p>
          <a:p>
            <a:r>
              <a:rPr lang="en-US" dirty="0"/>
              <a:t>For each patient, our no-good model just picks a number between 0 and 1 at random.</a:t>
            </a:r>
          </a:p>
          <a:p>
            <a:r>
              <a:rPr lang="en-US" dirty="0"/>
              <a:t>We see similar distributions between positive and negative cases, and in particular, the predicted value tells you nothing about whether how likely it is that that patient has cancer.</a:t>
            </a:r>
          </a:p>
        </p:txBody>
      </p:sp>
      <p:sp>
        <p:nvSpPr>
          <p:cNvPr id="4" name="Slide Number Placeholder 3"/>
          <p:cNvSpPr>
            <a:spLocks noGrp="1"/>
          </p:cNvSpPr>
          <p:nvPr>
            <p:ph type="sldNum" sz="quarter" idx="5"/>
          </p:nvPr>
        </p:nvSpPr>
        <p:spPr/>
        <p:txBody>
          <a:bodyPr/>
          <a:lstStyle/>
          <a:p>
            <a:fld id="{4DCBF740-D535-F744-89A8-4E42B3D6BD32}" type="slidenum">
              <a:rPr lang="en-US" smtClean="0"/>
              <a:t>11</a:t>
            </a:fld>
            <a:endParaRPr lang="en-US"/>
          </a:p>
        </p:txBody>
      </p:sp>
    </p:spTree>
    <p:extLst>
      <p:ext uri="{BB962C8B-B14F-4D97-AF65-F5344CB8AC3E}">
        <p14:creationId xmlns:p14="http://schemas.microsoft.com/office/powerpoint/2010/main" val="3899668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go through the same process as before.</a:t>
            </a:r>
          </a:p>
          <a:p>
            <a:r>
              <a:rPr lang="en-US" dirty="0"/>
              <a:t>Again, we’ll place a threshold to guide our decision-making. If the model-predicted probability is below the threshold, we’ll predict the patient is negative, and if it’s above the threshold, we’ll predict the patient is positive and act accordingly.</a:t>
            </a:r>
          </a:p>
          <a:p>
            <a:r>
              <a:rPr lang="en-US" dirty="0"/>
              <a:t>For the threshold shown – let’s say it’s at 0.3 – what would the sensitivity, specificity, and positive predictive value be?</a:t>
            </a:r>
          </a:p>
          <a:p>
            <a:r>
              <a:rPr lang="en-US" dirty="0"/>
              <a:t>Pause here if you want to give it some thought.</a:t>
            </a:r>
          </a:p>
          <a:p>
            <a:endParaRPr lang="en-US" dirty="0"/>
          </a:p>
          <a:p>
            <a:r>
              <a:rPr lang="en-US" dirty="0"/>
              <a:t>Well, we’re correctly identifying the 70% of malignant cases that are above the threshold, so the sensitivity is 70%.</a:t>
            </a:r>
          </a:p>
          <a:p>
            <a:r>
              <a:rPr lang="en-US" dirty="0"/>
              <a:t>But we’re correctly identifying only the 30% of benign cases that are below the threshold, so the specificity is 30%.</a:t>
            </a:r>
          </a:p>
        </p:txBody>
      </p:sp>
      <p:sp>
        <p:nvSpPr>
          <p:cNvPr id="4" name="Slide Number Placeholder 3"/>
          <p:cNvSpPr>
            <a:spLocks noGrp="1"/>
          </p:cNvSpPr>
          <p:nvPr>
            <p:ph type="sldNum" sz="quarter" idx="5"/>
          </p:nvPr>
        </p:nvSpPr>
        <p:spPr/>
        <p:txBody>
          <a:bodyPr/>
          <a:lstStyle/>
          <a:p>
            <a:fld id="{4DCBF740-D535-F744-89A8-4E42B3D6BD32}" type="slidenum">
              <a:rPr lang="en-US" smtClean="0"/>
              <a:t>12</a:t>
            </a:fld>
            <a:endParaRPr lang="en-US"/>
          </a:p>
        </p:txBody>
      </p:sp>
    </p:spTree>
    <p:extLst>
      <p:ext uri="{BB962C8B-B14F-4D97-AF65-F5344CB8AC3E}">
        <p14:creationId xmlns:p14="http://schemas.microsoft.com/office/powerpoint/2010/main" val="36570617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try another threshold, this time at 0.6.</a:t>
            </a:r>
          </a:p>
          <a:p>
            <a:r>
              <a:rPr lang="en-US" dirty="0"/>
              <a:t>What would the sensitivity, specificity, and positive predictive value be this time?</a:t>
            </a:r>
          </a:p>
          <a:p>
            <a:r>
              <a:rPr lang="en-US" dirty="0"/>
              <a:t>Again, pause here for a moment if you want to give it some thought.</a:t>
            </a:r>
          </a:p>
          <a:p>
            <a:endParaRPr lang="en-US" dirty="0"/>
          </a:p>
          <a:p>
            <a:r>
              <a:rPr lang="en-US" dirty="0"/>
              <a:t>This time we’re correctly identifying only the 40% of malignant cases that are above the threshold, so the sensitivity is 40%.</a:t>
            </a:r>
          </a:p>
          <a:p>
            <a:r>
              <a:rPr lang="en-US" dirty="0"/>
              <a:t>And we’re correctly identifying the 60% of benign cases that are below the threshold, so the specificity is 60%.</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13</a:t>
            </a:fld>
            <a:endParaRPr lang="en-US"/>
          </a:p>
        </p:txBody>
      </p:sp>
    </p:spTree>
    <p:extLst>
      <p:ext uri="{BB962C8B-B14F-4D97-AF65-F5344CB8AC3E}">
        <p14:creationId xmlns:p14="http://schemas.microsoft.com/office/powerpoint/2010/main" val="742509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the preceding diagram illustrates, when we place the threshold at probability p, we get a specificity of p and a sensitivity of 1 – p. So, when we plot sensitivity versus specificity for all possible thresholds between 0 and 1, we get the plot above. This figure is what the ROC curve looks like for a ‘no information’ classifier. And the area under this curve – the AUC – is 0.5.</a:t>
            </a:r>
          </a:p>
          <a:p>
            <a:endParaRPr lang="en-US" dirty="0"/>
          </a:p>
          <a:p>
            <a:r>
              <a:rPr lang="en-US" dirty="0"/>
              <a:t>Now, in the previous slides we were supposing predictions were uniform, but really, for *any* ‘no information’ classifier – in other words, any time the model’s predictions for positive and negative cases have the same distribution -- you’ll see this same relationship between the sensitivity and specificity.</a:t>
            </a:r>
          </a:p>
        </p:txBody>
      </p:sp>
      <p:sp>
        <p:nvSpPr>
          <p:cNvPr id="4" name="Slide Number Placeholder 3"/>
          <p:cNvSpPr>
            <a:spLocks noGrp="1"/>
          </p:cNvSpPr>
          <p:nvPr>
            <p:ph type="sldNum" sz="quarter" idx="5"/>
          </p:nvPr>
        </p:nvSpPr>
        <p:spPr/>
        <p:txBody>
          <a:bodyPr/>
          <a:lstStyle/>
          <a:p>
            <a:fld id="{4DCBF740-D535-F744-89A8-4E42B3D6BD32}" type="slidenum">
              <a:rPr lang="en-US" smtClean="0"/>
              <a:t>14</a:t>
            </a:fld>
            <a:endParaRPr lang="en-US"/>
          </a:p>
        </p:txBody>
      </p:sp>
    </p:spTree>
    <p:extLst>
      <p:ext uri="{BB962C8B-B14F-4D97-AF65-F5344CB8AC3E}">
        <p14:creationId xmlns:p14="http://schemas.microsoft.com/office/powerpoint/2010/main" val="13986482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make this even simpler by forgetting about the distribution of model-predicted probabilities.</a:t>
            </a:r>
          </a:p>
          <a:p>
            <a:r>
              <a:rPr lang="en-US" dirty="0"/>
              <a:t>Let’s suppose we have no predictors – in other words, no information to use to make an informed guess as to the outcome – and so instead, we just flip a coin to make our prediction.</a:t>
            </a:r>
          </a:p>
          <a:p>
            <a:r>
              <a:rPr lang="en-US" dirty="0"/>
              <a:t>If the coin comes up heads, we’ll predict that the patient has cancer.</a:t>
            </a:r>
          </a:p>
          <a:p>
            <a:r>
              <a:rPr lang="en-US" dirty="0"/>
              <a:t>And if the coin comes up tails, we’ll predict that they don’t.</a:t>
            </a:r>
          </a:p>
          <a:p>
            <a:endParaRPr lang="en-US" dirty="0"/>
          </a:p>
          <a:p>
            <a:r>
              <a:rPr lang="en-US" dirty="0"/>
              <a:t>Suppose we have a fair coin – in other words, it comes up heads 50% of the time and tails 50% of the time.</a:t>
            </a:r>
          </a:p>
          <a:p>
            <a:r>
              <a:rPr lang="en-US" dirty="0"/>
              <a:t>What are the sensitivity and specificity for this classifier?</a:t>
            </a:r>
          </a:p>
          <a:p>
            <a:r>
              <a:rPr lang="en-US" dirty="0"/>
              <a:t>Pause for a moment if you’d like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15</a:t>
            </a:fld>
            <a:endParaRPr lang="en-US"/>
          </a:p>
        </p:txBody>
      </p:sp>
    </p:spTree>
    <p:extLst>
      <p:ext uri="{BB962C8B-B14F-4D97-AF65-F5344CB8AC3E}">
        <p14:creationId xmlns:p14="http://schemas.microsoft.com/office/powerpoint/2010/main" val="33204369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for each of the positive cases, we’re 50% likely to predict positive, so our sensitivity is 50%.</a:t>
            </a:r>
          </a:p>
          <a:p>
            <a:r>
              <a:rPr lang="en-US" dirty="0"/>
              <a:t>And for each of the negative cases, we’re 50% likely to predict negative, so our specificity is 50%.</a:t>
            </a:r>
          </a:p>
          <a:p>
            <a:endParaRPr lang="en-US" dirty="0"/>
          </a:p>
          <a:p>
            <a:r>
              <a:rPr lang="en-US" dirty="0"/>
              <a:t>As a challenge, consider what the positive predictive value would be for this classifier. Note that you’ll need to answer in terms of the prevalence, also called the base rate, of positive cases in your sample.</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16</a:t>
            </a:fld>
            <a:endParaRPr lang="en-US"/>
          </a:p>
        </p:txBody>
      </p:sp>
    </p:spTree>
    <p:extLst>
      <p:ext uri="{BB962C8B-B14F-4D97-AF65-F5344CB8AC3E}">
        <p14:creationId xmlns:p14="http://schemas.microsoft.com/office/powerpoint/2010/main" val="3912567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consider the more general case, where our coin is biased so that it doesn’t necessarily come up heads and tails at equal rates.</a:t>
            </a:r>
          </a:p>
          <a:p>
            <a:r>
              <a:rPr lang="en-US" dirty="0"/>
              <a:t>Let’s suppose it comes up heads with probability p.</a:t>
            </a:r>
          </a:p>
          <a:p>
            <a:r>
              <a:rPr lang="en-US" dirty="0"/>
              <a:t>What’s the sensitivity and specificity for our coin-based, no information classifier?</a:t>
            </a:r>
          </a:p>
          <a:p>
            <a:r>
              <a:rPr lang="en-US" dirty="0"/>
              <a:t>Pause here for a moment if you’d like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17</a:t>
            </a:fld>
            <a:endParaRPr lang="en-US"/>
          </a:p>
        </p:txBody>
      </p:sp>
    </p:spTree>
    <p:extLst>
      <p:ext uri="{BB962C8B-B14F-4D97-AF65-F5344CB8AC3E}">
        <p14:creationId xmlns:p14="http://schemas.microsoft.com/office/powerpoint/2010/main" val="133639424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Well, for each of the positive cases, the chance we make a positive prediction is 1-p, so our sensitivity is 1-p.</a:t>
            </a:r>
          </a:p>
          <a:p>
            <a:r>
              <a:rPr lang="en-US" dirty="0"/>
              <a:t>And for each of the negative cases, the chance we make a negative prediction is p, so our specificity is p</a:t>
            </a:r>
          </a:p>
          <a:p>
            <a:r>
              <a:rPr lang="en-US" dirty="0"/>
              <a:t>And the false positive rate, which is always 1 minus the specificity, is 1-p, because we predict that 1-p of the negative cases are positive.</a:t>
            </a:r>
          </a:p>
        </p:txBody>
      </p:sp>
      <p:sp>
        <p:nvSpPr>
          <p:cNvPr id="4" name="Slide Number Placeholder 3"/>
          <p:cNvSpPr>
            <a:spLocks noGrp="1"/>
          </p:cNvSpPr>
          <p:nvPr>
            <p:ph type="sldNum" sz="quarter" idx="5"/>
          </p:nvPr>
        </p:nvSpPr>
        <p:spPr/>
        <p:txBody>
          <a:bodyPr/>
          <a:lstStyle/>
          <a:p>
            <a:fld id="{4DCBF740-D535-F744-89A8-4E42B3D6BD32}" type="slidenum">
              <a:rPr lang="en-US" smtClean="0"/>
              <a:t>18</a:t>
            </a:fld>
            <a:endParaRPr lang="en-US"/>
          </a:p>
        </p:txBody>
      </p:sp>
    </p:spTree>
    <p:extLst>
      <p:ext uri="{BB962C8B-B14F-4D97-AF65-F5344CB8AC3E}">
        <p14:creationId xmlns:p14="http://schemas.microsoft.com/office/powerpoint/2010/main" val="9677998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Again, we arrive at our no information curve, where we can vary the threshold from 0 to 1 and always get both sensitivity and false positive rate equal to 1 minus the threshold.</a:t>
            </a:r>
          </a:p>
          <a:p>
            <a:r>
              <a:rPr lang="en-US" dirty="0"/>
              <a:t>And again, the area under this curve is 0.5.</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So, now we’ve seen what BAD performance looks like – namely, a diagonal line running from bottom left to top right on the ROC curve, and a corresponding AUC of 0.5.</a:t>
            </a:r>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19</a:t>
            </a:fld>
            <a:endParaRPr lang="en-US"/>
          </a:p>
        </p:txBody>
      </p:sp>
    </p:spTree>
    <p:extLst>
      <p:ext uri="{BB962C8B-B14F-4D97-AF65-F5344CB8AC3E}">
        <p14:creationId xmlns:p14="http://schemas.microsoft.com/office/powerpoint/2010/main" val="11786145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the end of the lecture, you should understand and be able to define and calculate the most commonly used performance measures for binary classification. </a:t>
            </a:r>
          </a:p>
          <a:p>
            <a:r>
              <a:rPr lang="en-US" dirty="0"/>
              <a:t>You should gain some intuition around what *good* performance is by considering the alternative – we’ll think about what we’d expect from a *bad* model – in other words, one whose predictions the outcome are no better than chance.</a:t>
            </a:r>
          </a:p>
          <a:p>
            <a:r>
              <a:rPr lang="en-US" dirty="0"/>
              <a:t>We’ll also talk about the fact that good performance is relative – it depends on alternative models or other approaches that might be available, and on how the model is intended to be used.</a:t>
            </a:r>
          </a:p>
          <a:p>
            <a:endParaRPr lang="en-US" dirty="0"/>
          </a:p>
          <a:p>
            <a:r>
              <a:rPr lang="en-US" dirty="0"/>
              <a:t>Lastly, we’ll start thinking about which performance measures are the best match for a given clinical scenario</a:t>
            </a:r>
          </a:p>
          <a:p>
            <a:r>
              <a:rPr lang="en-US" dirty="0"/>
              <a:t>There’s usually not a right or wrong answer here, so you’ll need to think about performance measures </a:t>
            </a:r>
            <a:r>
              <a:rPr lang="en-US" i="1" dirty="0"/>
              <a:t>you</a:t>
            </a:r>
            <a:r>
              <a:rPr lang="en-US" i="0" dirty="0"/>
              <a:t> believe make the most sense in each case, and why.</a:t>
            </a:r>
            <a:endParaRPr lang="en-US" dirty="0"/>
          </a:p>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2</a:t>
            </a:fld>
            <a:endParaRPr lang="en-US"/>
          </a:p>
        </p:txBody>
      </p:sp>
    </p:spTree>
    <p:extLst>
      <p:ext uri="{BB962C8B-B14F-4D97-AF65-F5344CB8AC3E}">
        <p14:creationId xmlns:p14="http://schemas.microsoft.com/office/powerpoint/2010/main" val="10427145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But what’s *good* performance look like.</a:t>
            </a:r>
          </a:p>
          <a:p>
            <a:r>
              <a:rPr lang="en-US" dirty="0"/>
              <a:t>Well, you might be tempted to apply some rule of thumb. Often people say that an AUC of 0.7 – or something in that ballpark – is *good* performance.</a:t>
            </a:r>
          </a:p>
          <a:p>
            <a:endParaRPr lang="en-US" dirty="0"/>
          </a:p>
          <a:p>
            <a:r>
              <a:rPr lang="en-US" dirty="0"/>
              <a:t>But the truth is that it depends.</a:t>
            </a:r>
          </a:p>
          <a:p>
            <a:endParaRPr lang="en-US" dirty="0"/>
          </a:p>
          <a:p>
            <a:r>
              <a:rPr lang="en-US" dirty="0"/>
              <a:t>An AUC of 0.90 when predicting whether an image contains a dog would be poor in 2022, but in 2010, it would have been unprecedented.</a:t>
            </a:r>
          </a:p>
          <a:p>
            <a:r>
              <a:rPr lang="en-US" dirty="0"/>
              <a:t>And an AUC of 0.90 would be outstanding – likely even too good to be true.</a:t>
            </a:r>
          </a:p>
          <a:p>
            <a:endParaRPr lang="en-US" dirty="0"/>
          </a:p>
          <a:p>
            <a:r>
              <a:rPr lang="en-US" dirty="0"/>
              <a:t>In some cases, we might be happy knowing that our predictions are better than random.</a:t>
            </a:r>
          </a:p>
          <a:p>
            <a:r>
              <a:rPr lang="en-US" dirty="0"/>
              <a:t>In other cases, there’s an existing approach that we’re competing against, and so we’re looking to exceed its performance</a:t>
            </a:r>
          </a:p>
          <a:p>
            <a:r>
              <a:rPr lang="en-US" dirty="0"/>
              <a:t>Often it makes sense to pit the model against human experts – we’ll see this in some of our readings in the clinical literature</a:t>
            </a:r>
          </a:p>
          <a:p>
            <a:endParaRPr lang="en-US" dirty="0"/>
          </a:p>
          <a:p>
            <a:r>
              <a:rPr lang="en-US" dirty="0"/>
              <a:t>Importantly, we can apply statistical hypothesis tests to compare performance. To compare two ROC curves, you can use a Delong test, named for the former chair of biostats at Duke, and to compare sensitivity or specificity, you can use a two-sample proportion test.</a:t>
            </a:r>
          </a:p>
          <a:p>
            <a:endParaRPr lang="en-US" dirty="0"/>
          </a:p>
          <a:p>
            <a:r>
              <a:rPr lang="en-US" dirty="0"/>
              <a:t>Again, the critical point here is that *good* performance is different depending on the context, and depends on your objectives as well as what alternative approaches are available.</a:t>
            </a:r>
          </a:p>
        </p:txBody>
      </p:sp>
      <p:sp>
        <p:nvSpPr>
          <p:cNvPr id="4" name="Slide Number Placeholder 3"/>
          <p:cNvSpPr>
            <a:spLocks noGrp="1"/>
          </p:cNvSpPr>
          <p:nvPr>
            <p:ph type="sldNum" sz="quarter" idx="5"/>
          </p:nvPr>
        </p:nvSpPr>
        <p:spPr/>
        <p:txBody>
          <a:bodyPr/>
          <a:lstStyle/>
          <a:p>
            <a:fld id="{4DCBF740-D535-F744-89A8-4E42B3D6BD32}" type="slidenum">
              <a:rPr lang="en-US" smtClean="0"/>
              <a:t>20</a:t>
            </a:fld>
            <a:endParaRPr lang="en-US"/>
          </a:p>
        </p:txBody>
      </p:sp>
    </p:spTree>
    <p:extLst>
      <p:ext uri="{BB962C8B-B14F-4D97-AF65-F5344CB8AC3E}">
        <p14:creationId xmlns:p14="http://schemas.microsoft.com/office/powerpoint/2010/main" val="315681524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as we’ve discussed, we like to be agnostic to the particular decision threshold when quantifying model performance.</a:t>
            </a:r>
          </a:p>
          <a:p>
            <a:r>
              <a:rPr lang="en-US" dirty="0"/>
              <a:t>However, to actually use predictive models in decision-making, we typically need to pick a specific threshold</a:t>
            </a:r>
          </a:p>
          <a:p>
            <a:r>
              <a:rPr lang="en-US" dirty="0"/>
              <a:t>Our choice reflects the relative cost we place on false positives versus false negatives – in other words, how much we’re worried about missing cancer versus performing unnecessary testing or interventions.</a:t>
            </a:r>
          </a:p>
          <a:p>
            <a:r>
              <a:rPr lang="en-US" dirty="0"/>
              <a:t>And of course, this will depend on the scenario. Let’s run through a few hypotheticals.</a:t>
            </a:r>
          </a:p>
        </p:txBody>
      </p:sp>
      <p:sp>
        <p:nvSpPr>
          <p:cNvPr id="4" name="Slide Number Placeholder 3"/>
          <p:cNvSpPr>
            <a:spLocks noGrp="1"/>
          </p:cNvSpPr>
          <p:nvPr>
            <p:ph type="sldNum" sz="quarter" idx="5"/>
          </p:nvPr>
        </p:nvSpPr>
        <p:spPr/>
        <p:txBody>
          <a:bodyPr/>
          <a:lstStyle/>
          <a:p>
            <a:fld id="{4DCBF740-D535-F744-89A8-4E42B3D6BD32}" type="slidenum">
              <a:rPr lang="en-US" smtClean="0"/>
              <a:t>21</a:t>
            </a:fld>
            <a:endParaRPr lang="en-US"/>
          </a:p>
        </p:txBody>
      </p:sp>
    </p:spTree>
    <p:extLst>
      <p:ext uri="{BB962C8B-B14F-4D97-AF65-F5344CB8AC3E}">
        <p14:creationId xmlns:p14="http://schemas.microsoft.com/office/powerpoint/2010/main" val="273017842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Suppose you were specifying a decision threshold for a computer vision model that detects carcinoma.</a:t>
            </a:r>
          </a:p>
          <a:p>
            <a:r>
              <a:rPr lang="en-US" dirty="0"/>
              <a:t>Would you be more worried about missing cancer, and therefore pick a high sensitivity threshold, or would you be more worried about unnecessary tests or intervention, and therefore pick a high specificity threshold?</a:t>
            </a:r>
          </a:p>
          <a:p>
            <a:r>
              <a:rPr lang="en-US" dirty="0"/>
              <a:t>There’s no right answer here – in reality, you’d need to understand the clinical scenario in much more detail to make this call.</a:t>
            </a:r>
          </a:p>
        </p:txBody>
      </p:sp>
      <p:sp>
        <p:nvSpPr>
          <p:cNvPr id="4" name="Slide Number Placeholder 3"/>
          <p:cNvSpPr>
            <a:spLocks noGrp="1"/>
          </p:cNvSpPr>
          <p:nvPr>
            <p:ph type="sldNum" sz="quarter" idx="5"/>
          </p:nvPr>
        </p:nvSpPr>
        <p:spPr/>
        <p:txBody>
          <a:bodyPr/>
          <a:lstStyle/>
          <a:p>
            <a:fld id="{4DCBF740-D535-F744-89A8-4E42B3D6BD32}" type="slidenum">
              <a:rPr lang="en-US" smtClean="0"/>
              <a:t>22</a:t>
            </a:fld>
            <a:endParaRPr lang="en-US"/>
          </a:p>
        </p:txBody>
      </p:sp>
    </p:spTree>
    <p:extLst>
      <p:ext uri="{BB962C8B-B14F-4D97-AF65-F5344CB8AC3E}">
        <p14:creationId xmlns:p14="http://schemas.microsoft.com/office/powerpoint/2010/main" val="27855299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Supposing you were more worried about missing cancer, you might pick a high sensitivity operating point like the one shown here.</a:t>
            </a:r>
          </a:p>
        </p:txBody>
      </p:sp>
      <p:sp>
        <p:nvSpPr>
          <p:cNvPr id="4" name="Slide Number Placeholder 3"/>
          <p:cNvSpPr>
            <a:spLocks noGrp="1"/>
          </p:cNvSpPr>
          <p:nvPr>
            <p:ph type="sldNum" sz="quarter" idx="5"/>
          </p:nvPr>
        </p:nvSpPr>
        <p:spPr/>
        <p:txBody>
          <a:bodyPr/>
          <a:lstStyle/>
          <a:p>
            <a:fld id="{4DCBF740-D535-F744-89A8-4E42B3D6BD32}" type="slidenum">
              <a:rPr lang="en-US" smtClean="0"/>
              <a:t>23</a:t>
            </a:fld>
            <a:endParaRPr lang="en-US"/>
          </a:p>
        </p:txBody>
      </p:sp>
    </p:spTree>
    <p:extLst>
      <p:ext uri="{BB962C8B-B14F-4D97-AF65-F5344CB8AC3E}">
        <p14:creationId xmlns:p14="http://schemas.microsoft.com/office/powerpoint/2010/main" val="390150375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suppose you were specifying a decision threshold for an algorithm that detects atrial fibrillation in Apple Watch users.</a:t>
            </a:r>
          </a:p>
          <a:p>
            <a:r>
              <a:rPr lang="en-US" dirty="0"/>
              <a:t>Apple is understandably very concerned about raising too many false alarms given the large number of individuals that wear an Apple watch, therefore they are likely to pick a high specificity threshold…</a:t>
            </a:r>
          </a:p>
        </p:txBody>
      </p:sp>
      <p:sp>
        <p:nvSpPr>
          <p:cNvPr id="4" name="Slide Number Placeholder 3"/>
          <p:cNvSpPr>
            <a:spLocks noGrp="1"/>
          </p:cNvSpPr>
          <p:nvPr>
            <p:ph type="sldNum" sz="quarter" idx="5"/>
          </p:nvPr>
        </p:nvSpPr>
        <p:spPr/>
        <p:txBody>
          <a:bodyPr/>
          <a:lstStyle/>
          <a:p>
            <a:fld id="{4DCBF740-D535-F744-89A8-4E42B3D6BD32}" type="slidenum">
              <a:rPr lang="en-US" smtClean="0"/>
              <a:t>24</a:t>
            </a:fld>
            <a:endParaRPr lang="en-US"/>
          </a:p>
        </p:txBody>
      </p:sp>
    </p:spTree>
    <p:extLst>
      <p:ext uri="{BB962C8B-B14F-4D97-AF65-F5344CB8AC3E}">
        <p14:creationId xmlns:p14="http://schemas.microsoft.com/office/powerpoint/2010/main" val="20971089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…which might look something like this.</a:t>
            </a:r>
          </a:p>
        </p:txBody>
      </p:sp>
      <p:sp>
        <p:nvSpPr>
          <p:cNvPr id="4" name="Slide Number Placeholder 3"/>
          <p:cNvSpPr>
            <a:spLocks noGrp="1"/>
          </p:cNvSpPr>
          <p:nvPr>
            <p:ph type="sldNum" sz="quarter" idx="5"/>
          </p:nvPr>
        </p:nvSpPr>
        <p:spPr/>
        <p:txBody>
          <a:bodyPr/>
          <a:lstStyle/>
          <a:p>
            <a:fld id="{4DCBF740-D535-F744-89A8-4E42B3D6BD32}" type="slidenum">
              <a:rPr lang="en-US" smtClean="0"/>
              <a:t>25</a:t>
            </a:fld>
            <a:endParaRPr lang="en-US"/>
          </a:p>
        </p:txBody>
      </p:sp>
    </p:spTree>
    <p:extLst>
      <p:ext uri="{BB962C8B-B14F-4D97-AF65-F5344CB8AC3E}">
        <p14:creationId xmlns:p14="http://schemas.microsoft.com/office/powerpoint/2010/main" val="29576544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my research, I consider EHR-based predictive models that monitor autism risk from a young age.</a:t>
            </a:r>
          </a:p>
          <a:p>
            <a:r>
              <a:rPr lang="en-US" dirty="0"/>
              <a:t>We are trying to identify as many children as possible as early as possible, but at the same time, there’s already a long waiting list to see a specialist, and if we create too many false alarms, we’re going to overburden the system and end up delaying diagnosis for *everyone*.</a:t>
            </a:r>
          </a:p>
          <a:p>
            <a:r>
              <a:rPr lang="en-US" dirty="0"/>
              <a:t>Therefore we may end up choosing a “balanced” operating point that prioritizes specificity and sensitivity about equally.</a:t>
            </a:r>
          </a:p>
        </p:txBody>
      </p:sp>
      <p:sp>
        <p:nvSpPr>
          <p:cNvPr id="4" name="Slide Number Placeholder 3"/>
          <p:cNvSpPr>
            <a:spLocks noGrp="1"/>
          </p:cNvSpPr>
          <p:nvPr>
            <p:ph type="sldNum" sz="quarter" idx="5"/>
          </p:nvPr>
        </p:nvSpPr>
        <p:spPr/>
        <p:txBody>
          <a:bodyPr/>
          <a:lstStyle/>
          <a:p>
            <a:fld id="{4DCBF740-D535-F744-89A8-4E42B3D6BD32}" type="slidenum">
              <a:rPr lang="en-US" smtClean="0"/>
              <a:t>26</a:t>
            </a:fld>
            <a:endParaRPr lang="en-US"/>
          </a:p>
        </p:txBody>
      </p:sp>
    </p:spTree>
    <p:extLst>
      <p:ext uri="{BB962C8B-B14F-4D97-AF65-F5344CB8AC3E}">
        <p14:creationId xmlns:p14="http://schemas.microsoft.com/office/powerpoint/2010/main" val="186466853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example of what that might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27</a:t>
            </a:fld>
            <a:endParaRPr lang="en-US"/>
          </a:p>
        </p:txBody>
      </p:sp>
    </p:spTree>
    <p:extLst>
      <p:ext uri="{BB962C8B-B14F-4D97-AF65-F5344CB8AC3E}">
        <p14:creationId xmlns:p14="http://schemas.microsoft.com/office/powerpoint/2010/main" val="34703257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particularly for rare events, it often makes most sense to focus on positive or negative predictive value rather than sensitivity or specificity.</a:t>
            </a:r>
          </a:p>
          <a:p>
            <a:r>
              <a:rPr lang="en-US" dirty="0"/>
              <a:t>The PPV and NPV are often more directly relevant to decision-making, because they tell us what we can expect in terms of the true outcome after seeing a positive or negative result, respectively.</a:t>
            </a:r>
          </a:p>
          <a:p>
            <a:r>
              <a:rPr lang="en-US" dirty="0"/>
              <a:t>And we also know that for rare events, PPV can be low even when specificity is relatively high, because there are many more negative cases than positives.</a:t>
            </a:r>
          </a:p>
        </p:txBody>
      </p:sp>
      <p:sp>
        <p:nvSpPr>
          <p:cNvPr id="4" name="Slide Number Placeholder 3"/>
          <p:cNvSpPr>
            <a:spLocks noGrp="1"/>
          </p:cNvSpPr>
          <p:nvPr>
            <p:ph type="sldNum" sz="quarter" idx="5"/>
          </p:nvPr>
        </p:nvSpPr>
        <p:spPr/>
        <p:txBody>
          <a:bodyPr/>
          <a:lstStyle/>
          <a:p>
            <a:fld id="{4DCBF740-D535-F744-89A8-4E42B3D6BD32}" type="slidenum">
              <a:rPr lang="en-US" smtClean="0"/>
              <a:t>28</a:t>
            </a:fld>
            <a:endParaRPr lang="en-US"/>
          </a:p>
        </p:txBody>
      </p:sp>
    </p:spTree>
    <p:extLst>
      <p:ext uri="{BB962C8B-B14F-4D97-AF65-F5344CB8AC3E}">
        <p14:creationId xmlns:p14="http://schemas.microsoft.com/office/powerpoint/2010/main" val="73539158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an important complement to the ROC curve, therefore, we often also want to plot a precision-recall curve – in other words, a sensitivity versus PPV curve. </a:t>
            </a:r>
          </a:p>
          <a:p>
            <a:r>
              <a:rPr lang="en-US" dirty="0"/>
              <a:t>The principles are very similar to the ROC curve. If we place our threshold near 1, we catch very few cases, therefore our sensitivity is near 0; however, our PPV is high.</a:t>
            </a:r>
          </a:p>
          <a:p>
            <a:r>
              <a:rPr lang="en-US" dirty="0"/>
              <a:t>On the other hand, if we place our threshold near 0, we’re predicting that every case is positive, therefore our positive predictive value – in other words, the rate at which we observe positive cases among our predicted positive cases -- is equal to the prevalence.</a:t>
            </a:r>
          </a:p>
        </p:txBody>
      </p:sp>
      <p:sp>
        <p:nvSpPr>
          <p:cNvPr id="4" name="Slide Number Placeholder 3"/>
          <p:cNvSpPr>
            <a:spLocks noGrp="1"/>
          </p:cNvSpPr>
          <p:nvPr>
            <p:ph type="sldNum" sz="quarter" idx="5"/>
          </p:nvPr>
        </p:nvSpPr>
        <p:spPr/>
        <p:txBody>
          <a:bodyPr/>
          <a:lstStyle/>
          <a:p>
            <a:fld id="{4DCBF740-D535-F744-89A8-4E42B3D6BD32}" type="slidenum">
              <a:rPr lang="en-US" smtClean="0"/>
              <a:t>29</a:t>
            </a:fld>
            <a:endParaRPr lang="en-US"/>
          </a:p>
        </p:txBody>
      </p:sp>
    </p:spTree>
    <p:extLst>
      <p:ext uri="{BB962C8B-B14F-4D97-AF65-F5344CB8AC3E}">
        <p14:creationId xmlns:p14="http://schemas.microsoft.com/office/powerpoint/2010/main" val="27773909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get started by going back to cancer prediction. We’ll suppose we have a model that is making predictions about patients’ cancer status, and we’d like to use those predictions to inform decisions about patient care.</a:t>
            </a:r>
          </a:p>
          <a:p>
            <a:endParaRPr lang="en-US" dirty="0"/>
          </a:p>
          <a:p>
            <a:r>
              <a:rPr lang="en-US" dirty="0"/>
              <a:t>We’ll begin by supposing the model has learned to make “good” predictions – in other words, predictions that are helpful in distinguishing between patients who do and don’t have cancer.</a:t>
            </a:r>
          </a:p>
          <a:p>
            <a:endParaRPr lang="en-US" dirty="0"/>
          </a:p>
          <a:p>
            <a:r>
              <a:rPr lang="en-US" dirty="0"/>
              <a:t>What will a useful model’s predictions look like?</a:t>
            </a:r>
          </a:p>
          <a:p>
            <a:r>
              <a:rPr lang="en-US" dirty="0"/>
              <a:t>We’ll with the *benign* cases. Would we hope that the predicted probabilities would be high, low, or somewhere in between?</a:t>
            </a:r>
            <a:br>
              <a:rPr lang="en-US" dirty="0"/>
            </a:br>
            <a:r>
              <a:rPr lang="en-US" dirty="0"/>
              <a:t>Pause here if you want to give it some thought.</a:t>
            </a:r>
          </a:p>
        </p:txBody>
      </p:sp>
      <p:sp>
        <p:nvSpPr>
          <p:cNvPr id="4" name="Slide Number Placeholder 3"/>
          <p:cNvSpPr>
            <a:spLocks noGrp="1"/>
          </p:cNvSpPr>
          <p:nvPr>
            <p:ph type="sldNum" sz="quarter" idx="5"/>
          </p:nvPr>
        </p:nvSpPr>
        <p:spPr/>
        <p:txBody>
          <a:bodyPr/>
          <a:lstStyle/>
          <a:p>
            <a:fld id="{4DCBF740-D535-F744-89A8-4E42B3D6BD32}" type="slidenum">
              <a:rPr lang="en-US" smtClean="0"/>
              <a:t>3</a:t>
            </a:fld>
            <a:endParaRPr lang="en-US"/>
          </a:p>
        </p:txBody>
      </p:sp>
    </p:spTree>
    <p:extLst>
      <p:ext uri="{BB962C8B-B14F-4D97-AF65-F5344CB8AC3E}">
        <p14:creationId xmlns:p14="http://schemas.microsoft.com/office/powerpoint/2010/main" val="65856821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our high sensitivity operating point on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30</a:t>
            </a:fld>
            <a:endParaRPr lang="en-US"/>
          </a:p>
        </p:txBody>
      </p:sp>
    </p:spTree>
    <p:extLst>
      <p:ext uri="{BB962C8B-B14F-4D97-AF65-F5344CB8AC3E}">
        <p14:creationId xmlns:p14="http://schemas.microsoft.com/office/powerpoint/2010/main" val="23255418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our high </a:t>
            </a:r>
            <a:r>
              <a:rPr lang="en-US" dirty="0" err="1"/>
              <a:t>specificitiy</a:t>
            </a:r>
            <a:r>
              <a:rPr lang="en-US" dirty="0"/>
              <a:t> operating point on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31</a:t>
            </a:fld>
            <a:endParaRPr lang="en-US"/>
          </a:p>
        </p:txBody>
      </p:sp>
    </p:spTree>
    <p:extLst>
      <p:ext uri="{BB962C8B-B14F-4D97-AF65-F5344CB8AC3E}">
        <p14:creationId xmlns:p14="http://schemas.microsoft.com/office/powerpoint/2010/main" val="383419430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finally, here’s our balanced operating point. Please take a moment to think carefully about these curves and the relationships between them.</a:t>
            </a:r>
          </a:p>
        </p:txBody>
      </p:sp>
      <p:sp>
        <p:nvSpPr>
          <p:cNvPr id="4" name="Slide Number Placeholder 3"/>
          <p:cNvSpPr>
            <a:spLocks noGrp="1"/>
          </p:cNvSpPr>
          <p:nvPr>
            <p:ph type="sldNum" sz="quarter" idx="5"/>
          </p:nvPr>
        </p:nvSpPr>
        <p:spPr/>
        <p:txBody>
          <a:bodyPr/>
          <a:lstStyle/>
          <a:p>
            <a:fld id="{4DCBF740-D535-F744-89A8-4E42B3D6BD32}" type="slidenum">
              <a:rPr lang="en-US" smtClean="0"/>
              <a:t>32</a:t>
            </a:fld>
            <a:endParaRPr lang="en-US"/>
          </a:p>
        </p:txBody>
      </p:sp>
    </p:spTree>
    <p:extLst>
      <p:ext uri="{BB962C8B-B14F-4D97-AF65-F5344CB8AC3E}">
        <p14:creationId xmlns:p14="http://schemas.microsoft.com/office/powerpoint/2010/main" val="171626337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33</a:t>
            </a:fld>
            <a:endParaRPr lang="en-US"/>
          </a:p>
        </p:txBody>
      </p:sp>
    </p:spTree>
    <p:extLst>
      <p:ext uri="{BB962C8B-B14F-4D97-AF65-F5344CB8AC3E}">
        <p14:creationId xmlns:p14="http://schemas.microsoft.com/office/powerpoint/2010/main" val="37146153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34</a:t>
            </a:fld>
            <a:endParaRPr lang="en-US"/>
          </a:p>
        </p:txBody>
      </p:sp>
    </p:spTree>
    <p:extLst>
      <p:ext uri="{BB962C8B-B14F-4D97-AF65-F5344CB8AC3E}">
        <p14:creationId xmlns:p14="http://schemas.microsoft.com/office/powerpoint/2010/main" val="41705548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in everything we’ve discussed so far, we’re thinking about binary problems – we’re distinguishing positive cases from negative cases</a:t>
            </a:r>
          </a:p>
          <a:p>
            <a:r>
              <a:rPr lang="en-US" dirty="0"/>
              <a:t>But in this course, we’ll also be considering multi-class problems, in which we’re predicting which of several labels corresponds to our patient, or case</a:t>
            </a:r>
          </a:p>
          <a:p>
            <a:endParaRPr lang="en-US" dirty="0"/>
          </a:p>
          <a:p>
            <a:r>
              <a:rPr lang="en-US" dirty="0"/>
              <a:t>For example, we might predict that a skin lesion is cancerous or benign – this is binary – but alternatively, we might predict what kind of lesion it is – a carcinoma, actinic keratosis, melanoma, and so on</a:t>
            </a:r>
          </a:p>
          <a:p>
            <a:endParaRPr lang="en-US" dirty="0"/>
          </a:p>
          <a:p>
            <a:r>
              <a:rPr lang="en-US" dirty="0"/>
              <a:t>In these problems, instead of a 2 by 2 ”confusion matrix” of TPs, FPs, TNs, and FNs, we instead have an N x N matrix, where N is the number of classes. We can think of this as a cross-tabulation between the true labels and predicted labels. In the top left corner, we have a count of cases for which the true label was the first label –and the predicted label was also the first label. Along the same lines, the box in the 2</a:t>
            </a:r>
            <a:r>
              <a:rPr lang="en-US" baseline="30000" dirty="0"/>
              <a:t>nd</a:t>
            </a:r>
            <a:r>
              <a:rPr lang="en-US" dirty="0"/>
              <a:t> row, 3</a:t>
            </a:r>
            <a:r>
              <a:rPr lang="en-US" baseline="30000" dirty="0"/>
              <a:t>rd</a:t>
            </a:r>
            <a:r>
              <a:rPr lang="en-US" dirty="0"/>
              <a:t> column tells us how many cases there were where the true label was the second label, but our model predicted the third label.</a:t>
            </a:r>
          </a:p>
          <a:p>
            <a:endParaRPr lang="en-US" dirty="0"/>
          </a:p>
          <a:p>
            <a:r>
              <a:rPr lang="en-US" dirty="0"/>
              <a:t>One metric we can calculate directly from this matrix is the accuracy – this is simply the number of correct predictions over the number of total predictions – in other words, the sum of the blue boxes divided by the sum of all boxes</a:t>
            </a:r>
          </a:p>
          <a:p>
            <a:r>
              <a:rPr lang="en-US" dirty="0"/>
              <a:t>However, it’s not obvious how all the metrics we’ve discussed previously, which are quite useful, can be applied here.</a:t>
            </a:r>
          </a:p>
        </p:txBody>
      </p:sp>
      <p:sp>
        <p:nvSpPr>
          <p:cNvPr id="4" name="Slide Number Placeholder 3"/>
          <p:cNvSpPr>
            <a:spLocks noGrp="1"/>
          </p:cNvSpPr>
          <p:nvPr>
            <p:ph type="sldNum" sz="quarter" idx="5"/>
          </p:nvPr>
        </p:nvSpPr>
        <p:spPr/>
        <p:txBody>
          <a:bodyPr/>
          <a:lstStyle/>
          <a:p>
            <a:fld id="{4DCBF740-D535-F744-89A8-4E42B3D6BD32}" type="slidenum">
              <a:rPr lang="en-US" smtClean="0"/>
              <a:t>35</a:t>
            </a:fld>
            <a:endParaRPr lang="en-US"/>
          </a:p>
        </p:txBody>
      </p:sp>
    </p:spTree>
    <p:extLst>
      <p:ext uri="{BB962C8B-B14F-4D97-AF65-F5344CB8AC3E}">
        <p14:creationId xmlns:p14="http://schemas.microsoft.com/office/powerpoint/2010/main" val="1320368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approach – really the only approach that is common – is to instead go back to binary prediction for each of the labels of interest.</a:t>
            </a:r>
          </a:p>
          <a:p>
            <a:r>
              <a:rPr lang="en-US" dirty="0"/>
              <a:t>We can consider only the first label, for example. Each patient, or case, is labeled either with that label, or with some other label; and similarly, the model either predicts that label, or it predicts some other label.</a:t>
            </a:r>
          </a:p>
          <a:p>
            <a:endParaRPr lang="en-US" dirty="0"/>
          </a:p>
          <a:p>
            <a:r>
              <a:rPr lang="en-US" dirty="0"/>
              <a:t>If the true label is the first label, and the model also predicts the first label, that’s a true positive; whereas if the model predicts a different label, that’s a false negative.</a:t>
            </a:r>
          </a:p>
          <a:p>
            <a:r>
              <a:rPr lang="en-US" dirty="0"/>
              <a:t>And if the true label </a:t>
            </a:r>
            <a:r>
              <a:rPr lang="en-US" i="1" dirty="0"/>
              <a:t>isn’t</a:t>
            </a:r>
            <a:r>
              <a:rPr lang="en-US" i="0" dirty="0"/>
              <a:t> the first label, and the model predicts the first label, that’s a false positive; whereas if the model predicts a different label, that’s a true negative.</a:t>
            </a:r>
          </a:p>
          <a:p>
            <a:endParaRPr lang="en-US" i="0" dirty="0"/>
          </a:p>
          <a:p>
            <a:r>
              <a:rPr lang="en-US" i="0" dirty="0"/>
              <a:t>We can then look at all our earlier metrics – sensitivity, specificity, </a:t>
            </a:r>
            <a:r>
              <a:rPr lang="en-US" i="0" dirty="0" err="1"/>
              <a:t>etc</a:t>
            </a:r>
            <a:r>
              <a:rPr lang="en-US" i="0" dirty="0"/>
              <a:t> – with respect to the binary prediction task defined by the first label.</a:t>
            </a:r>
          </a:p>
        </p:txBody>
      </p:sp>
      <p:sp>
        <p:nvSpPr>
          <p:cNvPr id="4" name="Slide Number Placeholder 3"/>
          <p:cNvSpPr>
            <a:spLocks noGrp="1"/>
          </p:cNvSpPr>
          <p:nvPr>
            <p:ph type="sldNum" sz="quarter" idx="5"/>
          </p:nvPr>
        </p:nvSpPr>
        <p:spPr/>
        <p:txBody>
          <a:bodyPr/>
          <a:lstStyle/>
          <a:p>
            <a:fld id="{4DCBF740-D535-F744-89A8-4E42B3D6BD32}" type="slidenum">
              <a:rPr lang="en-US" smtClean="0"/>
              <a:t>36</a:t>
            </a:fld>
            <a:endParaRPr lang="en-US"/>
          </a:p>
        </p:txBody>
      </p:sp>
    </p:spTree>
    <p:extLst>
      <p:ext uri="{BB962C8B-B14F-4D97-AF65-F5344CB8AC3E}">
        <p14:creationId xmlns:p14="http://schemas.microsoft.com/office/powerpoint/2010/main" val="18420328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in exactly the same way, we can define all these metrics with respect to any of the other labels.</a:t>
            </a:r>
          </a:p>
          <a:p>
            <a:r>
              <a:rPr lang="en-US" dirty="0"/>
              <a:t>Sometimes, we might even consider the average of these metrics across all these binary tasks – a mean precision, for example, not to be confused with the average precision, which is an approximation to the area under the precision-recall curve.</a:t>
            </a:r>
          </a:p>
        </p:txBody>
      </p:sp>
      <p:sp>
        <p:nvSpPr>
          <p:cNvPr id="4" name="Slide Number Placeholder 3"/>
          <p:cNvSpPr>
            <a:spLocks noGrp="1"/>
          </p:cNvSpPr>
          <p:nvPr>
            <p:ph type="sldNum" sz="quarter" idx="5"/>
          </p:nvPr>
        </p:nvSpPr>
        <p:spPr/>
        <p:txBody>
          <a:bodyPr/>
          <a:lstStyle/>
          <a:p>
            <a:fld id="{4DCBF740-D535-F744-89A8-4E42B3D6BD32}" type="slidenum">
              <a:rPr lang="en-US" smtClean="0"/>
              <a:t>37</a:t>
            </a:fld>
            <a:endParaRPr lang="en-US"/>
          </a:p>
        </p:txBody>
      </p:sp>
    </p:spTree>
    <p:extLst>
      <p:ext uri="{BB962C8B-B14F-4D97-AF65-F5344CB8AC3E}">
        <p14:creationId xmlns:p14="http://schemas.microsoft.com/office/powerpoint/2010/main" val="25819432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Lastly, let's think about a different way of evaluating model predictions. Rather than focusing on how well the model distinguishes between positive and negative cases, we can think about whether the model's predictions are an accurate reflection of the true probability of the positive outcome.</a:t>
            </a:r>
          </a:p>
        </p:txBody>
      </p:sp>
      <p:sp>
        <p:nvSpPr>
          <p:cNvPr id="4" name="Slide Number Placeholder 3"/>
          <p:cNvSpPr>
            <a:spLocks noGrp="1"/>
          </p:cNvSpPr>
          <p:nvPr>
            <p:ph type="sldNum" sz="quarter" idx="5"/>
          </p:nvPr>
        </p:nvSpPr>
        <p:spPr/>
        <p:txBody>
          <a:bodyPr/>
          <a:lstStyle/>
          <a:p>
            <a:fld id="{4DCBF740-D535-F744-89A8-4E42B3D6BD32}" type="slidenum">
              <a:rPr lang="en-US" smtClean="0"/>
              <a:t>38</a:t>
            </a:fld>
            <a:endParaRPr lang="en-US"/>
          </a:p>
        </p:txBody>
      </p:sp>
    </p:spTree>
    <p:extLst>
      <p:ext uri="{BB962C8B-B14F-4D97-AF65-F5344CB8AC3E}">
        <p14:creationId xmlns:p14="http://schemas.microsoft.com/office/powerpoint/2010/main" val="42295293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Last time we considered this problem, we said that our goal was to find a best rule for predicting whether cancer is present based on these values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we’re interested in </a:t>
            </a:r>
            <a:r>
              <a:rPr lang="en-US" i="1" dirty="0"/>
              <a:t>discriminating </a:t>
            </a:r>
            <a:r>
              <a:rPr lang="en-US" i="0" dirty="0"/>
              <a:t>positive and negative cases, and we want to find a good threshold for doing so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This is what we ought to care about if we’re using our model to make a binary decision – maybe we’re going to treat one group and not the other, or we’d like to decide whether to schedule additional diagnostic testing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And to do this well, it doesn’t really matter whether our predicted probabilities are </a:t>
            </a:r>
            <a:r>
              <a:rPr lang="en-US" i="1" dirty="0"/>
              <a:t>accurate</a:t>
            </a: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All that matters is whether the values tend to be higher for positive cases than for negative ones. As long as that’s true, the values allow us to discriminate between groups effectively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However, there are other cases in which we do care about the actual values that have been predicted rather than just their relative order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Let’s suppose we were going to order a biopsy based on this prediction, and we wanted to </a:t>
            </a:r>
            <a:r>
              <a:rPr lang="en-US" i="1" dirty="0"/>
              <a:t>calibrate</a:t>
            </a:r>
            <a:r>
              <a:rPr lang="en-US" i="0" dirty="0"/>
              <a:t> the patient’s expectations by telling them how likely it is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i="0" dirty="0"/>
              <a:t>In this case, if we tell them the risk is 45%, we’d like to be confident that given the information available so far, there really is about a 45% chance that the biopsy will come back positive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Said another way, in this case we care about is whether our predicted probability is a good estimate of true risk – this is called model calibration</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39</a:t>
            </a:fld>
            <a:endParaRPr lang="en-US"/>
          </a:p>
        </p:txBody>
      </p:sp>
    </p:spTree>
    <p:extLst>
      <p:ext uri="{BB962C8B-B14F-4D97-AF65-F5344CB8AC3E}">
        <p14:creationId xmlns:p14="http://schemas.microsoft.com/office/powerpoint/2010/main" val="137475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the benign cases, we’d hope the predicted probability of malignancy tends to be on the lower side. If we were to place a threshold on the predicted probability – say at 0.5 – to decide whether to perform an intervention or additional diagnostic test, the benign cases would tend to fall below the threshold.</a:t>
            </a:r>
          </a:p>
          <a:p>
            <a:endParaRPr lang="en-US" dirty="0"/>
          </a:p>
          <a:p>
            <a:r>
              <a:rPr lang="en-US" dirty="0"/>
              <a:t>Now, what about the malignant cases. Would we hope that the predicted probabilities would be high, low, or somewhere in between?</a:t>
            </a:r>
          </a:p>
        </p:txBody>
      </p:sp>
      <p:sp>
        <p:nvSpPr>
          <p:cNvPr id="4" name="Slide Number Placeholder 3"/>
          <p:cNvSpPr>
            <a:spLocks noGrp="1"/>
          </p:cNvSpPr>
          <p:nvPr>
            <p:ph type="sldNum" sz="quarter" idx="5"/>
          </p:nvPr>
        </p:nvSpPr>
        <p:spPr/>
        <p:txBody>
          <a:bodyPr/>
          <a:lstStyle/>
          <a:p>
            <a:fld id="{4DCBF740-D535-F744-89A8-4E42B3D6BD32}" type="slidenum">
              <a:rPr lang="en-US" smtClean="0"/>
              <a:t>4</a:t>
            </a:fld>
            <a:endParaRPr lang="en-US"/>
          </a:p>
        </p:txBody>
      </p:sp>
    </p:spTree>
    <p:extLst>
      <p:ext uri="{BB962C8B-B14F-4D97-AF65-F5344CB8AC3E}">
        <p14:creationId xmlns:p14="http://schemas.microsoft.com/office/powerpoint/2010/main" val="415170254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There are a number of measures used to assess calibration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All of them involve looking at the difference between model-predicted probabilities and estimate of true risk</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We’re going to focus less on calibration in this course, but we’ll consider a simple, graphical approach that is the basis for several commonly used calibration metrics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First, we’ll divide model-predicted risk into quintiles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could also be deciles, for example, but we’ll stick to a small number of groups here to keep things simple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each quintile, we can calculate what proportion of patients ended up with a positive biopsy.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a calibrated model, this proportion should be similar to the average model-predicted risk in that quintile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i="0" dirty="0"/>
          </a:p>
        </p:txBody>
      </p:sp>
      <p:sp>
        <p:nvSpPr>
          <p:cNvPr id="4" name="Slide Number Placeholder 3"/>
          <p:cNvSpPr>
            <a:spLocks noGrp="1"/>
          </p:cNvSpPr>
          <p:nvPr>
            <p:ph type="sldNum" sz="quarter" idx="5"/>
          </p:nvPr>
        </p:nvSpPr>
        <p:spPr/>
        <p:txBody>
          <a:bodyPr/>
          <a:lstStyle/>
          <a:p>
            <a:fld id="{4DCBF740-D535-F744-89A8-4E42B3D6BD32}" type="slidenum">
              <a:rPr lang="en-US" smtClean="0"/>
              <a:t>40</a:t>
            </a:fld>
            <a:endParaRPr lang="en-US"/>
          </a:p>
        </p:txBody>
      </p:sp>
    </p:spTree>
    <p:extLst>
      <p:ext uri="{BB962C8B-B14F-4D97-AF65-F5344CB8AC3E}">
        <p14:creationId xmlns:p14="http://schemas.microsoft.com/office/powerpoint/2010/main" val="6779781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If we do that for each quintile, we get a scatter plot that tells us how well model-predicted probabilities agrees with true event probabilities in each quintile</a:t>
            </a:r>
          </a:p>
          <a:p>
            <a:r>
              <a:rPr lang="en-US" dirty="0"/>
              <a:t>In a perfectly calibrated model, these values should match</a:t>
            </a:r>
          </a:p>
          <a:p>
            <a:r>
              <a:rPr lang="en-US" dirty="0"/>
              <a:t>This model is very close to perfect calibration</a:t>
            </a:r>
          </a:p>
          <a:p>
            <a:endParaRPr lang="en-US" dirty="0"/>
          </a:p>
          <a:p>
            <a:r>
              <a:rPr lang="en-US" dirty="0"/>
              <a:t>If we wanted to put a number on calibration, we might look at the slope and intercept of a best fit line connecting these points</a:t>
            </a:r>
          </a:p>
          <a:p>
            <a:r>
              <a:rPr lang="en-US" dirty="0"/>
              <a:t>Or we might use a test statistic based on these values</a:t>
            </a:r>
          </a:p>
          <a:p>
            <a:r>
              <a:rPr lang="en-US" dirty="0"/>
              <a:t>But in many cases, a graphical approach will suffice</a:t>
            </a:r>
          </a:p>
        </p:txBody>
      </p:sp>
      <p:sp>
        <p:nvSpPr>
          <p:cNvPr id="4" name="Slide Number Placeholder 3"/>
          <p:cNvSpPr>
            <a:spLocks noGrp="1"/>
          </p:cNvSpPr>
          <p:nvPr>
            <p:ph type="sldNum" sz="quarter" idx="5"/>
          </p:nvPr>
        </p:nvSpPr>
        <p:spPr/>
        <p:txBody>
          <a:bodyPr/>
          <a:lstStyle/>
          <a:p>
            <a:fld id="{4DCBF740-D535-F744-89A8-4E42B3D6BD32}" type="slidenum">
              <a:rPr lang="en-US" smtClean="0"/>
              <a:t>41</a:t>
            </a:fld>
            <a:endParaRPr lang="en-US"/>
          </a:p>
        </p:txBody>
      </p:sp>
    </p:spTree>
    <p:extLst>
      <p:ext uri="{BB962C8B-B14F-4D97-AF65-F5344CB8AC3E}">
        <p14:creationId xmlns:p14="http://schemas.microsoft.com/office/powerpoint/2010/main" val="28660164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to give you a sense of what a more typical calibration plot might look like, here’s an example from the scikit-learn documentation</a:t>
            </a:r>
          </a:p>
        </p:txBody>
      </p:sp>
      <p:sp>
        <p:nvSpPr>
          <p:cNvPr id="4" name="Slide Number Placeholder 3"/>
          <p:cNvSpPr>
            <a:spLocks noGrp="1"/>
          </p:cNvSpPr>
          <p:nvPr>
            <p:ph type="sldNum" sz="quarter" idx="5"/>
          </p:nvPr>
        </p:nvSpPr>
        <p:spPr/>
        <p:txBody>
          <a:bodyPr/>
          <a:lstStyle/>
          <a:p>
            <a:fld id="{4DCBF740-D535-F744-89A8-4E42B3D6BD32}" type="slidenum">
              <a:rPr lang="en-US" smtClean="0"/>
              <a:t>42</a:t>
            </a:fld>
            <a:endParaRPr lang="en-US"/>
          </a:p>
        </p:txBody>
      </p:sp>
    </p:spTree>
    <p:extLst>
      <p:ext uri="{BB962C8B-B14F-4D97-AF65-F5344CB8AC3E}">
        <p14:creationId xmlns:p14="http://schemas.microsoft.com/office/powerpoint/2010/main" val="286493255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Of course, other kinds of models have different associated metrics. In regression tasks, we’re often interested in the mean squared error or mean absolute error, for example.</a:t>
            </a:r>
          </a:p>
          <a:p>
            <a:r>
              <a:rPr lang="en-US" dirty="0"/>
              <a:t>But in this class, we’ll be limiting ourselves to the performance metrics we’ve already discussed.</a:t>
            </a:r>
          </a:p>
          <a:p>
            <a:r>
              <a:rPr lang="en-US" dirty="0"/>
              <a:t>Please make sure you understand them! Again, this is critical not only to developing models, but also to using them appropriately in clinical practice and other healthcare applications.</a:t>
            </a:r>
          </a:p>
        </p:txBody>
      </p:sp>
      <p:sp>
        <p:nvSpPr>
          <p:cNvPr id="4" name="Slide Number Placeholder 3"/>
          <p:cNvSpPr>
            <a:spLocks noGrp="1"/>
          </p:cNvSpPr>
          <p:nvPr>
            <p:ph type="sldNum" sz="quarter" idx="5"/>
          </p:nvPr>
        </p:nvSpPr>
        <p:spPr/>
        <p:txBody>
          <a:bodyPr/>
          <a:lstStyle/>
          <a:p>
            <a:fld id="{4DCBF740-D535-F744-89A8-4E42B3D6BD32}" type="slidenum">
              <a:rPr lang="en-US" smtClean="0"/>
              <a:t>43</a:t>
            </a:fld>
            <a:endParaRPr lang="en-US"/>
          </a:p>
        </p:txBody>
      </p:sp>
    </p:spTree>
    <p:extLst>
      <p:ext uri="{BB962C8B-B14F-4D97-AF65-F5344CB8AC3E}">
        <p14:creationId xmlns:p14="http://schemas.microsoft.com/office/powerpoint/2010/main" val="1384101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time, we’d hope the predicted probability of malignancy is on the higher side. Compared to the benign cases, the malignant cases are more likely to fall above whatever decision-making threshold we might set.</a:t>
            </a:r>
          </a:p>
          <a:p>
            <a:r>
              <a:rPr lang="en-US" dirty="0"/>
              <a:t>Now, this is the situation we *hope* for – this is what *good*, informative predictions tend to look like. </a:t>
            </a:r>
          </a:p>
        </p:txBody>
      </p:sp>
      <p:sp>
        <p:nvSpPr>
          <p:cNvPr id="4" name="Slide Number Placeholder 3"/>
          <p:cNvSpPr>
            <a:spLocks noGrp="1"/>
          </p:cNvSpPr>
          <p:nvPr>
            <p:ph type="sldNum" sz="quarter" idx="5"/>
          </p:nvPr>
        </p:nvSpPr>
        <p:spPr/>
        <p:txBody>
          <a:bodyPr/>
          <a:lstStyle/>
          <a:p>
            <a:fld id="{4DCBF740-D535-F744-89A8-4E42B3D6BD32}" type="slidenum">
              <a:rPr lang="en-US" smtClean="0"/>
              <a:t>5</a:t>
            </a:fld>
            <a:endParaRPr lang="en-US"/>
          </a:p>
        </p:txBody>
      </p:sp>
    </p:spTree>
    <p:extLst>
      <p:ext uri="{BB962C8B-B14F-4D97-AF65-F5344CB8AC3E}">
        <p14:creationId xmlns:p14="http://schemas.microsoft.com/office/powerpoint/2010/main" val="816604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place a threshold on the predicted probability, and it tends to *separate* the negative cases from the positive ones.</a:t>
            </a:r>
          </a:p>
        </p:txBody>
      </p:sp>
      <p:sp>
        <p:nvSpPr>
          <p:cNvPr id="4" name="Slide Number Placeholder 3"/>
          <p:cNvSpPr>
            <a:spLocks noGrp="1"/>
          </p:cNvSpPr>
          <p:nvPr>
            <p:ph type="sldNum" sz="quarter" idx="5"/>
          </p:nvPr>
        </p:nvSpPr>
        <p:spPr/>
        <p:txBody>
          <a:bodyPr/>
          <a:lstStyle/>
          <a:p>
            <a:fld id="{4DCBF740-D535-F744-89A8-4E42B3D6BD32}" type="slidenum">
              <a:rPr lang="en-US" smtClean="0"/>
              <a:t>6</a:t>
            </a:fld>
            <a:endParaRPr lang="en-US"/>
          </a:p>
        </p:txBody>
      </p:sp>
    </p:spTree>
    <p:extLst>
      <p:ext uri="{BB962C8B-B14F-4D97-AF65-F5344CB8AC3E}">
        <p14:creationId xmlns:p14="http://schemas.microsoft.com/office/powerpoint/2010/main" val="6779781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we’ve discussed before, placing such a threshold divides our patient population into four groups.</a:t>
            </a:r>
          </a:p>
          <a:p>
            <a:endParaRPr lang="en-US" dirty="0"/>
          </a:p>
          <a:p>
            <a:r>
              <a:rPr lang="en-US" dirty="0"/>
              <a:t>When the model-predicted risk is below the threshold, we predict that that patient is negative – in this example, we predict they don’t have cancer</a:t>
            </a:r>
          </a:p>
          <a:p>
            <a:r>
              <a:rPr lang="en-US" dirty="0"/>
              <a:t>If we’re right, and they’re truly negative, that’s a true negative</a:t>
            </a:r>
          </a:p>
          <a:p>
            <a:r>
              <a:rPr lang="en-US" dirty="0"/>
              <a:t>If we’re wrong – they do have cancer – that’s a false negative</a:t>
            </a:r>
          </a:p>
          <a:p>
            <a:endParaRPr lang="en-US" dirty="0"/>
          </a:p>
          <a:p>
            <a:r>
              <a:rPr lang="en-US" dirty="0"/>
              <a:t>When the model-predicted risk is above the threshold, we predict that the patient is positive</a:t>
            </a:r>
          </a:p>
          <a:p>
            <a:r>
              <a:rPr lang="en-US" dirty="0"/>
              <a:t>If we’re right and they’re truly positive, that’s a true positive</a:t>
            </a:r>
          </a:p>
          <a:p>
            <a:r>
              <a:rPr lang="en-US" dirty="0"/>
              <a:t>If we’re wrong – they don’t have cancer – that’s a false positive</a:t>
            </a:r>
          </a:p>
          <a:p>
            <a:endParaRPr lang="en-US" dirty="0"/>
          </a:p>
          <a:p>
            <a:r>
              <a:rPr lang="en-US" dirty="0"/>
              <a:t>Once we’ve counted the number of patients in each group, we can calculate our four, threshold-specific performance measures.</a:t>
            </a:r>
          </a:p>
          <a:p>
            <a:endParaRPr lang="en-US" dirty="0"/>
          </a:p>
          <a:p>
            <a:pPr marL="171450" indent="-171450">
              <a:buFontTx/>
              <a:buChar char="-"/>
            </a:pPr>
            <a:r>
              <a:rPr lang="en-US" dirty="0"/>
              <a:t>The Sensitivity (aka recall, </a:t>
            </a:r>
            <a:r>
              <a:rPr lang="en-US" dirty="0" err="1"/>
              <a:t>tpr</a:t>
            </a:r>
            <a:r>
              <a:rPr lang="en-US" dirty="0"/>
              <a:t>), is the number of true positives divided by the number of positive cases, which is the true positives + false negatives</a:t>
            </a:r>
          </a:p>
          <a:p>
            <a:pPr marL="171450" indent="-171450">
              <a:buFontTx/>
              <a:buChar char="-"/>
            </a:pPr>
            <a:r>
              <a:rPr lang="en-US" dirty="0"/>
              <a:t>The Specificity (1-fpr), is the number of true negatives divided by the number of negative cases, which is the true negatives + false positives</a:t>
            </a:r>
          </a:p>
          <a:p>
            <a:pPr marL="171450" indent="-171450">
              <a:buFontTx/>
              <a:buChar char="-"/>
            </a:pPr>
            <a:r>
              <a:rPr lang="en-US" dirty="0"/>
              <a:t>The Positive predictive value (precision), is the number of cases above are threshold that are actually positive – in other words, the true positives divided by the true positives + false positives</a:t>
            </a:r>
          </a:p>
          <a:p>
            <a:pPr marL="171450" indent="-171450">
              <a:buFontTx/>
              <a:buChar char="-"/>
            </a:pPr>
            <a:r>
              <a:rPr lang="en-US" dirty="0"/>
              <a:t>And the Negative predictive value is the number of cases below the threshold that are actually negative</a:t>
            </a:r>
          </a:p>
          <a:p>
            <a:pPr marL="171450" indent="-171450">
              <a:buFontTx/>
              <a:buChar char="-"/>
            </a:pPr>
            <a:endParaRPr lang="en-US" dirty="0"/>
          </a:p>
          <a:p>
            <a:pPr marL="171450" indent="-171450">
              <a:buFontTx/>
              <a:buChar char="-"/>
            </a:pPr>
            <a:r>
              <a:rPr lang="en-US" dirty="0"/>
              <a:t>Back in the first lecture, we talked about which of these metrics depend on the prevalence. This is an important point, so if you aren’t sure, please go back to the first lecture and think through this point carefully.</a:t>
            </a:r>
          </a:p>
          <a:p>
            <a:pPr marL="171450" indent="-171450">
              <a:buFontTx/>
              <a:buChar char="-"/>
            </a:pPr>
            <a:r>
              <a:rPr lang="en-US" dirty="0"/>
              <a:t>But now we’re going to go a step further and think about how these values *change* as we move the threshold</a:t>
            </a:r>
          </a:p>
          <a:p>
            <a:endParaRPr lang="en-US" dirty="0"/>
          </a:p>
          <a:p>
            <a:r>
              <a:rPr lang="en-US" dirty="0"/>
              <a:t>ADDITIONAL NOTES</a:t>
            </a:r>
          </a:p>
          <a:p>
            <a:endParaRPr lang="en-US" dirty="0"/>
          </a:p>
          <a:p>
            <a:r>
              <a:rPr lang="en-US" dirty="0"/>
              <a:t>Metrics:</a:t>
            </a:r>
          </a:p>
          <a:p>
            <a:pPr marL="171450" indent="-171450">
              <a:buFontTx/>
              <a:buChar char="-"/>
            </a:pPr>
            <a:r>
              <a:rPr lang="en-US" dirty="0"/>
              <a:t>Sensitivity (recall, </a:t>
            </a:r>
            <a:r>
              <a:rPr lang="en-US" dirty="0" err="1"/>
              <a:t>tpr</a:t>
            </a:r>
            <a:r>
              <a:rPr lang="en-US" dirty="0"/>
              <a:t>)</a:t>
            </a:r>
          </a:p>
          <a:p>
            <a:pPr marL="171450" indent="-171450">
              <a:buFontTx/>
              <a:buChar char="-"/>
            </a:pPr>
            <a:r>
              <a:rPr lang="en-US" dirty="0"/>
              <a:t>Specificity (1-fpr)</a:t>
            </a:r>
          </a:p>
          <a:p>
            <a:pPr marL="171450" indent="-171450">
              <a:buFontTx/>
              <a:buChar char="-"/>
            </a:pPr>
            <a:r>
              <a:rPr lang="en-US" dirty="0"/>
              <a:t>Positive predictive value (precision)</a:t>
            </a:r>
          </a:p>
          <a:p>
            <a:pPr marL="171450" indent="-171450">
              <a:buFontTx/>
              <a:buChar char="-"/>
            </a:pPr>
            <a:r>
              <a:rPr lang="en-US" dirty="0"/>
              <a:t>Negative predictive value</a:t>
            </a:r>
          </a:p>
          <a:p>
            <a:pPr marL="171450" indent="-171450">
              <a:buFontTx/>
              <a:buChar char="-"/>
            </a:pPr>
            <a:endParaRPr lang="en-US" dirty="0"/>
          </a:p>
          <a:p>
            <a:pPr marL="0" indent="0">
              <a:buFontTx/>
              <a:buNone/>
            </a:pPr>
            <a:r>
              <a:rPr lang="en-US" dirty="0"/>
              <a:t>Dependence on prevalence</a:t>
            </a:r>
          </a:p>
          <a:p>
            <a:pPr marL="171450" indent="-171450">
              <a:buFontTx/>
              <a:buChar char="-"/>
            </a:pPr>
            <a:r>
              <a:rPr lang="en-US" dirty="0"/>
              <a:t>Sensitivity: no (we draw more samples, but the TP/P ratio remains the same)</a:t>
            </a:r>
          </a:p>
          <a:p>
            <a:pPr marL="171450" indent="-171450">
              <a:buFontTx/>
              <a:buChar char="-"/>
            </a:pPr>
            <a:r>
              <a:rPr lang="en-US" dirty="0"/>
              <a:t>Specificity: no (we draw more samples, but the TN/N ratio remains the same)</a:t>
            </a:r>
          </a:p>
          <a:p>
            <a:pPr marL="171450" indent="-171450">
              <a:buFontTx/>
              <a:buChar char="-"/>
            </a:pPr>
            <a:r>
              <a:rPr lang="en-US" dirty="0"/>
              <a:t>PPV: yes (we draw more positive samples, and the TP/(TP+FP) ratio increases)</a:t>
            </a:r>
          </a:p>
          <a:p>
            <a:pPr marL="171450" indent="-171450">
              <a:buFontTx/>
              <a:buChar char="-"/>
            </a:pPr>
            <a:r>
              <a:rPr lang="en-US" dirty="0"/>
              <a:t>NPV: yes (we draw more positive samples, and the TN/(TN+FN) ratio decreases)</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4DCBF740-D535-F744-89A8-4E42B3D6BD32}" type="slidenum">
              <a:rPr lang="en-US" smtClean="0"/>
              <a:t>7</a:t>
            </a:fld>
            <a:endParaRPr lang="en-US"/>
          </a:p>
        </p:txBody>
      </p:sp>
    </p:spTree>
    <p:extLst>
      <p:ext uri="{BB962C8B-B14F-4D97-AF65-F5344CB8AC3E}">
        <p14:creationId xmlns:p14="http://schemas.microsoft.com/office/powerpoint/2010/main" val="21627912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say we place our threshold at 0. Our model’s predictions will always be valid probabilities between 0 and 1, the range of the logistic, or sigmoid function – so if our threshold is at 0, the model’s predictions will always be above the threshold.</a:t>
            </a:r>
          </a:p>
          <a:p>
            <a:endParaRPr lang="en-US" dirty="0"/>
          </a:p>
          <a:p>
            <a:r>
              <a:rPr lang="en-US" dirty="0"/>
              <a:t>Since all patients are above the threshold, we correctly predict that all of the positive cases are positive, so our sensitivity is 1. However, we also incorrectly predict that all of the negative cases are positive, so our false positive rate is 1, and our specificity is 0. Thus, a threshold of 0 corresponds to the top right corner of the plot on the screen.</a:t>
            </a:r>
          </a:p>
          <a:p>
            <a:endParaRPr lang="en-US" dirty="0"/>
          </a:p>
          <a:p>
            <a:r>
              <a:rPr lang="en-US" dirty="0"/>
              <a:t>As we increase the threshold, each time we cross the model-predicted probability for a positive case, we’re no longer correctly identifying that case as positive, so the sensitivity goes down. However, each time we cross the model-predicted probability for a negative case, we start correctly identifying that case as negative, so the specificity goes up.</a:t>
            </a:r>
          </a:p>
          <a:p>
            <a:endParaRPr lang="en-US" dirty="0"/>
          </a:p>
          <a:p>
            <a:r>
              <a:rPr lang="en-US" dirty="0"/>
              <a:t>When our threshold gets all the way to 1, there are no cases above the threshold, so we’re predicting that all patients are negative. This gives us a sensitivity of 0 and a specificity of 1, which corresponds to the bottom left corner of the plot.</a:t>
            </a:r>
          </a:p>
          <a:p>
            <a:endParaRPr lang="en-US" dirty="0"/>
          </a:p>
          <a:p>
            <a:r>
              <a:rPr lang="en-US" dirty="0"/>
              <a:t>So, this curve – the receiver operating characteristic curve – it’s summarizing the tradeoff between sensitivity and specificity as we very the threshold. And the area under this curve (in other words, the AUC) – provides a single performance measure summarizing that tradeoff. </a:t>
            </a:r>
          </a:p>
          <a:p>
            <a:endParaRPr lang="en-US" dirty="0"/>
          </a:p>
          <a:p>
            <a:r>
              <a:rPr lang="en-US" dirty="0"/>
              <a:t>Points on this curve toward the top left – this is where we get both good sensitivity and good specificity. This may be a good point to consider what the predictions for positive and negative cases would need to look like for this plot to reach the top left corner – in other words, to achieve perfect sensitivity and perfect specificity at the same time, thereby achieving an AUC of 1.</a:t>
            </a:r>
          </a:p>
        </p:txBody>
      </p:sp>
      <p:sp>
        <p:nvSpPr>
          <p:cNvPr id="4" name="Slide Number Placeholder 3"/>
          <p:cNvSpPr>
            <a:spLocks noGrp="1"/>
          </p:cNvSpPr>
          <p:nvPr>
            <p:ph type="sldNum" sz="quarter" idx="5"/>
          </p:nvPr>
        </p:nvSpPr>
        <p:spPr/>
        <p:txBody>
          <a:bodyPr/>
          <a:lstStyle/>
          <a:p>
            <a:fld id="{4DCBF740-D535-F744-89A8-4E42B3D6BD32}" type="slidenum">
              <a:rPr lang="en-US" smtClean="0"/>
              <a:t>8</a:t>
            </a:fld>
            <a:endParaRPr lang="en-US"/>
          </a:p>
        </p:txBody>
      </p:sp>
    </p:spTree>
    <p:extLst>
      <p:ext uri="{BB962C8B-B14F-4D97-AF65-F5344CB8AC3E}">
        <p14:creationId xmlns:p14="http://schemas.microsoft.com/office/powerpoint/2010/main" val="9863406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point you might be wondering – so, what’s a *good* AUC value?</a:t>
            </a:r>
          </a:p>
          <a:p>
            <a:endParaRPr lang="en-US" dirty="0"/>
          </a:p>
          <a:p>
            <a:r>
              <a:rPr lang="en-US" dirty="0"/>
              <a:t>But we’re going to defer that question for a moment. Let’s start by thinking about what *bad* model performance would look like.</a:t>
            </a:r>
          </a:p>
        </p:txBody>
      </p:sp>
      <p:sp>
        <p:nvSpPr>
          <p:cNvPr id="4" name="Slide Number Placeholder 3"/>
          <p:cNvSpPr>
            <a:spLocks noGrp="1"/>
          </p:cNvSpPr>
          <p:nvPr>
            <p:ph type="sldNum" sz="quarter" idx="5"/>
          </p:nvPr>
        </p:nvSpPr>
        <p:spPr/>
        <p:txBody>
          <a:bodyPr/>
          <a:lstStyle/>
          <a:p>
            <a:fld id="{4DCBF740-D535-F744-89A8-4E42B3D6BD32}" type="slidenum">
              <a:rPr lang="en-US" smtClean="0"/>
              <a:t>9</a:t>
            </a:fld>
            <a:endParaRPr lang="en-US"/>
          </a:p>
        </p:txBody>
      </p:sp>
    </p:spTree>
    <p:extLst>
      <p:ext uri="{BB962C8B-B14F-4D97-AF65-F5344CB8AC3E}">
        <p14:creationId xmlns:p14="http://schemas.microsoft.com/office/powerpoint/2010/main" val="3374458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F3A43-F82E-B147-8DF7-E30EBDC6825D}"/>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E7FB749-B07A-014F-A625-64EA0047CCEC}"/>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2951879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C0DB0-37D1-C640-A2CF-93C08571ECD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365811-D78F-1446-8FC3-5F966FEA840F}"/>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17072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2AB7866-69EC-A64F-9054-67C54ECE8FC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B0830B-04B9-6D49-B206-DD4D3E90F5DF}"/>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37735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74AB1-0C04-DC44-9EEF-8E14DD897D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A9DCB5C-883D-464A-85B5-94A64540BB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FFFDD80-7258-1147-97E6-50E682842ACA}"/>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BAA76BB2-C111-8B4C-A55D-4FD0608036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582394-004D-F941-9DAC-EBFCAD1668C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553470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76A131-316C-2A4C-95A5-3D4793461C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11E04FB-C251-8A46-943C-964C7096F63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780D18-C996-E044-9A16-CDCD43FA8AD9}"/>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0559B45F-FCB2-F044-B9A6-AF9356666E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011D59-CE8A-E148-9E12-FED7EE5B2E2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0694564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D435AB-2CDA-3249-A6D4-71407E4EFA8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1ECBB5-1AFA-0E45-A30A-00D2FE26E0C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673AFF8-57F4-234C-A166-CD3BCBD3A9A0}"/>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CDA41F54-B893-2442-823E-4B817B424F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D9D3932-63CB-4744-A4D8-1562B62EF1EF}"/>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236138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4CE19A-C751-654D-813E-0AA2C13287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2AEBD8-0473-AE4E-B9F4-DA8E9DB911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EAFC0E-366A-DE4F-8757-5A90469D174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07D127C-99E3-EC4E-BE83-6FC704CD44BA}"/>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6" name="Footer Placeholder 5">
            <a:extLst>
              <a:ext uri="{FF2B5EF4-FFF2-40B4-BE49-F238E27FC236}">
                <a16:creationId xmlns:a16="http://schemas.microsoft.com/office/drawing/2014/main" id="{73D7A5F9-7AAA-5C4C-BBF9-FE6E8070DD8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36BC17-1DF5-174C-AEC7-F573DB30807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126796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7602D1-A8E4-7F4A-B653-A58A574FCC8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7F4BB65-1985-0C4F-87F8-3E943F6AC1A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E1D3-A324-7440-AB0A-FE955F27E7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B68D628-E295-B24E-A469-702561F1955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AD6856-C209-C94B-97AE-B6C4D5D9233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8B9280-3798-6049-A2D6-CE8B90AEA5D0}"/>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8" name="Footer Placeholder 7">
            <a:extLst>
              <a:ext uri="{FF2B5EF4-FFF2-40B4-BE49-F238E27FC236}">
                <a16:creationId xmlns:a16="http://schemas.microsoft.com/office/drawing/2014/main" id="{B30EAD4F-BC0E-D044-88BE-C971EAD1E6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CC22D64-60F4-6540-B6DA-E419057BA3EC}"/>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9462981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710F8-34E4-CB40-B16B-65D31A1BE00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678D02-2377-9041-ADA1-AAC35FFCC0EA}"/>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4" name="Footer Placeholder 3">
            <a:extLst>
              <a:ext uri="{FF2B5EF4-FFF2-40B4-BE49-F238E27FC236}">
                <a16:creationId xmlns:a16="http://schemas.microsoft.com/office/drawing/2014/main" id="{1DF8A61B-C4A7-6C49-BD33-AEF38B5DA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AC1C4B9-E98C-3D48-AFA2-14A187F49924}"/>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416506347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1D4A8FD-65F6-FA42-9AD0-A3237FC4AC5D}"/>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3" name="Footer Placeholder 2">
            <a:extLst>
              <a:ext uri="{FF2B5EF4-FFF2-40B4-BE49-F238E27FC236}">
                <a16:creationId xmlns:a16="http://schemas.microsoft.com/office/drawing/2014/main" id="{5E535DF8-DBEB-7548-81AE-FE53C0D291D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F3725E4-8CD1-7E40-832E-C8F06B5AAA78}"/>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382358918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A7C070-B14E-F54B-93BC-9C5A961C8F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4B039AB-549A-1648-AFD2-F7F2ED200BA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DE6C557-EA84-D041-820E-1C1E4FDAF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1CAF55-B519-B249-9894-73D3F80CB96C}"/>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6" name="Footer Placeholder 5">
            <a:extLst>
              <a:ext uri="{FF2B5EF4-FFF2-40B4-BE49-F238E27FC236}">
                <a16:creationId xmlns:a16="http://schemas.microsoft.com/office/drawing/2014/main" id="{DCF59DBD-641D-4E4A-992F-8B9CE801847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981C7E-9B6E-B845-85FE-0139AA2ED7CB}"/>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709178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887DF-4D61-FC47-8963-BB9B1D2FBEB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EAA1CEC4-0379-ED49-A0DF-EF465D71282D}"/>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58977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90705-F835-6243-96AF-6D5F64D501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5FC2E4D-D0E5-CA41-9938-B42CD7352D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694724-9188-A741-8F65-2C3D661055C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D7160DB-1CA0-2347-B617-DFE9C0587BBB}"/>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6" name="Footer Placeholder 5">
            <a:extLst>
              <a:ext uri="{FF2B5EF4-FFF2-40B4-BE49-F238E27FC236}">
                <a16:creationId xmlns:a16="http://schemas.microsoft.com/office/drawing/2014/main" id="{8A80710B-54D6-E948-92A7-B495259B80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2D966-5ABB-D940-A93B-DAD597C16600}"/>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43156482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72310-C834-F043-8BFC-6383ED6DEF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E4889-9B9A-204A-8E49-02D1849CE9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B01086-F1DC-E64F-ABC5-D8CDDA0AE512}"/>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B0F29A71-87B8-EE4A-BA0E-4DA1B84BC6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247298-A28E-E84F-99C3-824A660BD28D}"/>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15133413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0C1D5A9-8816-104A-8302-9FD95D3A8DE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3E3D286-A494-D44B-BD51-1FF8AEB93CD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6BBE192-8E6E-0147-B28E-63F4F2992C6C}"/>
              </a:ext>
            </a:extLst>
          </p:cNvPr>
          <p:cNvSpPr>
            <a:spLocks noGrp="1"/>
          </p:cNvSpPr>
          <p:nvPr>
            <p:ph type="dt" sz="half" idx="10"/>
          </p:nvPr>
        </p:nvSpPr>
        <p:spPr/>
        <p:txBody>
          <a:body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1B0DEEAE-58E8-B74F-A1BF-C289E8F72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0A3F2D-31BD-A24A-9623-8D4A987319D7}"/>
              </a:ext>
            </a:extLst>
          </p:cNvPr>
          <p:cNvSpPr>
            <a:spLocks noGrp="1"/>
          </p:cNvSpPr>
          <p:nvPr>
            <p:ph type="sldNum" sz="quarter" idx="12"/>
          </p:nvPr>
        </p:nvSpPr>
        <p:spPr/>
        <p:txBody>
          <a:bodyPr/>
          <a:lstStyle/>
          <a:p>
            <a:fld id="{C9FBCCA0-8005-9345-9127-015359B17DF7}" type="slidenum">
              <a:rPr lang="en-US" smtClean="0"/>
              <a:t>‹#›</a:t>
            </a:fld>
            <a:endParaRPr lang="en-US"/>
          </a:p>
        </p:txBody>
      </p:sp>
    </p:spTree>
    <p:extLst>
      <p:ext uri="{BB962C8B-B14F-4D97-AF65-F5344CB8AC3E}">
        <p14:creationId xmlns:p14="http://schemas.microsoft.com/office/powerpoint/2010/main" val="2531015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D90213-97C2-934A-932B-185137ECB13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C79C884-A283-2E48-932F-C511F8B9C19D}"/>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605779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175BB-EF23-594F-BE5F-F6E8D48DCB50}"/>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49635E4-86E3-7644-BC9B-017DF9C87FEB}"/>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E86B17C-35A9-7F4F-9AAF-A8705BAF9CB4}"/>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641934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ED6B5D-6E7D-7D45-B1BB-D206FDF04AD5}"/>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D5E86358-255C-7D46-84C2-DECB2761769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463F162-02D2-2F4D-9BB4-E1191490254C}"/>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B71AF6D-8A9B-5D4A-B03F-8199C9E1BF4D}"/>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DD9DC-0E4B-B34D-B231-519E6D983781}"/>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580037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ECB05-9B9C-DE47-B374-AECF7D39C0C9}"/>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981974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5044022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A3EA2-E3D2-7241-9CCB-7FF3A4FF18E9}"/>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34415F9-8FBD-D749-AECC-E1E975BACCD8}"/>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E691BB2-2C27-2243-9CCA-38E6E0774EF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64000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793A1-2DF5-7245-B0A3-1335BA0B7D8E}"/>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0A6260C-AB0A-C649-AE78-695BC97C999E}"/>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495834-A2CC-6549-BFAB-4AC2DDDFB5E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7996338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6720518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4B42BD-C1A2-6C48-A3BB-59F3FAA0B89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4361113-E58A-664C-8B45-42B385F2026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4E4C48-9EE8-DC4A-A8E4-F0ABD8D703A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3173F10-24B0-F241-BAFD-0430E6089C92}" type="datetimeFigureOut">
              <a:rPr lang="en-US" smtClean="0"/>
              <a:t>9/12/22</a:t>
            </a:fld>
            <a:endParaRPr lang="en-US"/>
          </a:p>
        </p:txBody>
      </p:sp>
      <p:sp>
        <p:nvSpPr>
          <p:cNvPr id="5" name="Footer Placeholder 4">
            <a:extLst>
              <a:ext uri="{FF2B5EF4-FFF2-40B4-BE49-F238E27FC236}">
                <a16:creationId xmlns:a16="http://schemas.microsoft.com/office/drawing/2014/main" id="{5DFAA4D5-A81F-B849-81B2-916D55BDDF5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C152172-55CB-CE4B-AC88-924D92064BE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BCCA0-8005-9345-9127-015359B17DF7}" type="slidenum">
              <a:rPr lang="en-US" smtClean="0"/>
              <a:t>‹#›</a:t>
            </a:fld>
            <a:endParaRPr lang="en-US"/>
          </a:p>
        </p:txBody>
      </p:sp>
    </p:spTree>
    <p:extLst>
      <p:ext uri="{BB962C8B-B14F-4D97-AF65-F5344CB8AC3E}">
        <p14:creationId xmlns:p14="http://schemas.microsoft.com/office/powerpoint/2010/main" val="92997567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6.png"/><Relationship Id="rId5" Type="http://schemas.openxmlformats.org/officeDocument/2006/relationships/image" Target="../media/image6.jpe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7.xml"/><Relationship Id="rId9"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2.xml"/><Relationship Id="rId7" Type="http://schemas.openxmlformats.org/officeDocument/2006/relationships/image" Target="../media/image7.jpeg"/><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7.png"/><Relationship Id="rId5" Type="http://schemas.openxmlformats.org/officeDocument/2006/relationships/image" Target="../media/image6.jpeg"/><Relationship Id="rId4" Type="http://schemas.openxmlformats.org/officeDocument/2006/relationships/notesSlide" Target="../notesSlides/notesSlide18.xml"/><Relationship Id="rId9"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1.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1.m4a"/><Relationship Id="rId1" Type="http://schemas.microsoft.com/office/2007/relationships/media" Target="../media/media31.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32.m4a"/><Relationship Id="rId1" Type="http://schemas.microsoft.com/office/2007/relationships/media" Target="../media/media32.m4a"/><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5" Type="http://schemas.openxmlformats.org/officeDocument/2006/relationships/image" Target="../media/image1.png"/><Relationship Id="rId4"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4.m4a"/><Relationship Id="rId1" Type="http://schemas.microsoft.com/office/2007/relationships/media" Target="../media/media34.m4a"/><Relationship Id="rId5" Type="http://schemas.openxmlformats.org/officeDocument/2006/relationships/image" Target="../media/image1.png"/><Relationship Id="rId4"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5" Type="http://schemas.openxmlformats.org/officeDocument/2006/relationships/image" Target="../media/image1.png"/><Relationship Id="rId4"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5" Type="http://schemas.openxmlformats.org/officeDocument/2006/relationships/image" Target="../media/image1.png"/><Relationship Id="rId4"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5" Type="http://schemas.openxmlformats.org/officeDocument/2006/relationships/image" Target="../media/image1.png"/><Relationship Id="rId4"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1.png"/><Relationship Id="rId4"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9.m4a"/><Relationship Id="rId1" Type="http://schemas.microsoft.com/office/2007/relationships/media" Target="../media/media39.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0.m4a"/><Relationship Id="rId1" Type="http://schemas.microsoft.com/office/2007/relationships/media" Target="../media/media40.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1.m4a"/><Relationship Id="rId1" Type="http://schemas.microsoft.com/office/2007/relationships/media" Target="../media/media41.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2.m4a"/><Relationship Id="rId1" Type="http://schemas.microsoft.com/office/2007/relationships/media" Target="../media/media42.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3.m4a"/><Relationship Id="rId1" Type="http://schemas.microsoft.com/office/2007/relationships/media" Target="../media/media43.m4a"/><Relationship Id="rId5" Type="http://schemas.openxmlformats.org/officeDocument/2006/relationships/image" Target="../media/image1.png"/><Relationship Id="rId4" Type="http://schemas.openxmlformats.org/officeDocument/2006/relationships/notesSlide" Target="../notesSlides/notesSlide4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2.emf"/><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3.emf"/><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0"/>
            <a:ext cx="10363200" cy="3189721"/>
          </a:xfrm>
        </p:spPr>
        <p:txBody>
          <a:bodyPr>
            <a:normAutofit/>
          </a:bodyPr>
          <a:lstStyle/>
          <a:p>
            <a:pPr>
              <a:spcAft>
                <a:spcPts val="1200"/>
              </a:spcAft>
            </a:pPr>
            <a:r>
              <a:rPr lang="en-US" dirty="0"/>
              <a:t>Performance Measures</a:t>
            </a:r>
            <a:br>
              <a:rPr lang="en-US" dirty="0"/>
            </a:br>
            <a:endParaRPr lang="en-US" sz="4800" dirty="0"/>
          </a:p>
        </p:txBody>
      </p:sp>
      <p:sp>
        <p:nvSpPr>
          <p:cNvPr id="3" name="Subtitle 2"/>
          <p:cNvSpPr>
            <a:spLocks noGrp="1"/>
          </p:cNvSpPr>
          <p:nvPr>
            <p:ph type="subTitle" idx="1"/>
          </p:nvPr>
        </p:nvSpPr>
        <p:spPr>
          <a:xfrm>
            <a:off x="3027218" y="4276881"/>
            <a:ext cx="6137564" cy="1655762"/>
          </a:xfrm>
        </p:spPr>
        <p:txBody>
          <a:bodyPr>
            <a:normAutofit/>
          </a:bodyPr>
          <a:lstStyle/>
          <a:p>
            <a:endParaRPr lang="en-US" sz="2400" dirty="0"/>
          </a:p>
          <a:p>
            <a:r>
              <a:rPr lang="en-US" sz="2400" dirty="0"/>
              <a:t>Matthew Engelhard</a:t>
            </a:r>
          </a:p>
        </p:txBody>
      </p:sp>
      <p:pic>
        <p:nvPicPr>
          <p:cNvPr id="5" name="Audio 4">
            <a:hlinkClick r:id="" action="ppaction://media"/>
            <a:extLst>
              <a:ext uri="{FF2B5EF4-FFF2-40B4-BE49-F238E27FC236}">
                <a16:creationId xmlns:a16="http://schemas.microsoft.com/office/drawing/2014/main" id="{6D4D4301-7325-51A0-9F4F-AFEE3587CBC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93569505"/>
      </p:ext>
    </p:extLst>
  </p:cSld>
  <p:clrMapOvr>
    <a:masterClrMapping/>
  </p:clrMapOvr>
  <mc:AlternateContent xmlns:mc="http://schemas.openxmlformats.org/markup-compatibility/2006">
    <mc:Choice xmlns:p14="http://schemas.microsoft.com/office/powerpoint/2010/main" Requires="p14">
      <p:transition spd="slow" p14:dur="2000" advTm="23936"/>
    </mc:Choice>
    <mc:Fallback>
      <p:transition spd="slow" advTm="23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dirty="0"/>
              <a:t>Suppose our features contain </a:t>
            </a:r>
            <a:r>
              <a:rPr lang="en-US" sz="3600" i="1" dirty="0"/>
              <a:t>no information </a:t>
            </a:r>
            <a:r>
              <a:rPr lang="en-US" sz="3600" dirty="0"/>
              <a:t>about the label. What might our model’s predictions look like?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sp>
        <p:nvSpPr>
          <p:cNvPr id="4" name="Rectangle 3">
            <a:extLst>
              <a:ext uri="{FF2B5EF4-FFF2-40B4-BE49-F238E27FC236}">
                <a16:creationId xmlns:a16="http://schemas.microsoft.com/office/drawing/2014/main" id="{7FB2713E-5C50-1193-E353-074DBB585B35}"/>
              </a:ext>
            </a:extLst>
          </p:cNvPr>
          <p:cNvSpPr/>
          <p:nvPr/>
        </p:nvSpPr>
        <p:spPr>
          <a:xfrm>
            <a:off x="3108959" y="1877968"/>
            <a:ext cx="8543109" cy="3735977"/>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925F42C6-EB70-4716-7E48-869EB5D3811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129770828"/>
      </p:ext>
    </p:extLst>
  </p:cSld>
  <p:clrMapOvr>
    <a:masterClrMapping/>
  </p:clrMapOvr>
  <mc:AlternateContent xmlns:mc="http://schemas.openxmlformats.org/markup-compatibility/2006">
    <mc:Choice xmlns:p14="http://schemas.microsoft.com/office/powerpoint/2010/main" Requires="p14">
      <p:transition spd="slow" p14:dur="2000" advTm="12597"/>
    </mc:Choice>
    <mc:Fallback>
      <p:transition spd="slow" advTm="12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dirty="0"/>
              <a:t>Suppose our features contain no information about the label. What might our model’s predictions look like?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sp>
        <p:nvSpPr>
          <p:cNvPr id="4" name="TextBox 3">
            <a:extLst>
              <a:ext uri="{FF2B5EF4-FFF2-40B4-BE49-F238E27FC236}">
                <a16:creationId xmlns:a16="http://schemas.microsoft.com/office/drawing/2014/main" id="{A6FB108C-9819-F691-FEE5-C6C3797A8CBD}"/>
              </a:ext>
            </a:extLst>
          </p:cNvPr>
          <p:cNvSpPr txBox="1"/>
          <p:nvPr/>
        </p:nvSpPr>
        <p:spPr>
          <a:xfrm>
            <a:off x="130630" y="3268798"/>
            <a:ext cx="210312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Similar distributions between positive and negative cases.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predicted value tells you nothing about which one it’s more likely to be.</a:t>
            </a:r>
          </a:p>
        </p:txBody>
      </p:sp>
      <p:pic>
        <p:nvPicPr>
          <p:cNvPr id="3" name="Audio 2">
            <a:hlinkClick r:id="" action="ppaction://media"/>
            <a:extLst>
              <a:ext uri="{FF2B5EF4-FFF2-40B4-BE49-F238E27FC236}">
                <a16:creationId xmlns:a16="http://schemas.microsoft.com/office/drawing/2014/main" id="{EDC1F542-65AE-452C-2089-9B090FF3C46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38143199"/>
      </p:ext>
    </p:extLst>
  </p:cSld>
  <p:clrMapOvr>
    <a:masterClrMapping/>
  </p:clrMapOvr>
  <mc:AlternateContent xmlns:mc="http://schemas.openxmlformats.org/markup-compatibility/2006">
    <mc:Choice xmlns:p14="http://schemas.microsoft.com/office/powerpoint/2010/main" Requires="p14">
      <p:transition spd="slow" p14:dur="2000" advTm="35349"/>
    </mc:Choice>
    <mc:Fallback>
      <p:transition spd="slow" advTm="35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838199" y="404314"/>
            <a:ext cx="10515600" cy="1325563"/>
          </a:xfrm>
        </p:spPr>
        <p:txBody>
          <a:bodyPr/>
          <a:lstStyle/>
          <a:p>
            <a:pPr algn="ctr"/>
            <a:r>
              <a:rPr lang="en-US" dirty="0"/>
              <a:t>We’ll try placing a threshold just like before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cxnSp>
        <p:nvCxnSpPr>
          <p:cNvPr id="8" name="Straight Connector 7">
            <a:extLst>
              <a:ext uri="{FF2B5EF4-FFF2-40B4-BE49-F238E27FC236}">
                <a16:creationId xmlns:a16="http://schemas.microsoft.com/office/drawing/2014/main" id="{1C53139D-7B53-3193-1B2E-84C712EC14FA}"/>
              </a:ext>
            </a:extLst>
          </p:cNvPr>
          <p:cNvCxnSpPr/>
          <p:nvPr/>
        </p:nvCxnSpPr>
        <p:spPr>
          <a:xfrm>
            <a:off x="5855346" y="126673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B7DB007-921B-A090-7DE3-B9EFB47D0435}"/>
              </a:ext>
            </a:extLst>
          </p:cNvPr>
          <p:cNvSpPr txBox="1"/>
          <p:nvPr/>
        </p:nvSpPr>
        <p:spPr>
          <a:xfrm>
            <a:off x="2512313" y="136054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0" name="TextBox 9">
            <a:extLst>
              <a:ext uri="{FF2B5EF4-FFF2-40B4-BE49-F238E27FC236}">
                <a16:creationId xmlns:a16="http://schemas.microsoft.com/office/drawing/2014/main" id="{3EBE4078-F382-6337-8DF9-876B6822D642}"/>
              </a:ext>
            </a:extLst>
          </p:cNvPr>
          <p:cNvSpPr txBox="1"/>
          <p:nvPr/>
        </p:nvSpPr>
        <p:spPr>
          <a:xfrm>
            <a:off x="5855343" y="136054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1" name="TextBox 10">
            <a:extLst>
              <a:ext uri="{FF2B5EF4-FFF2-40B4-BE49-F238E27FC236}">
                <a16:creationId xmlns:a16="http://schemas.microsoft.com/office/drawing/2014/main" id="{23047416-6505-31DD-A486-66B6A6D7A353}"/>
              </a:ext>
            </a:extLst>
          </p:cNvPr>
          <p:cNvSpPr txBox="1"/>
          <p:nvPr/>
        </p:nvSpPr>
        <p:spPr>
          <a:xfrm>
            <a:off x="511627" y="2861469"/>
            <a:ext cx="1674114" cy="1754326"/>
          </a:xfrm>
          <a:prstGeom prst="rect">
            <a:avLst/>
          </a:prstGeom>
          <a:noFill/>
        </p:spPr>
        <p:txBody>
          <a:bodyPr wrap="square" rtlCol="0">
            <a:spAutoFit/>
          </a:bodyPr>
          <a:lstStyle/>
          <a:p>
            <a:r>
              <a:rPr lang="en-US" dirty="0"/>
              <a:t>What is the:</a:t>
            </a:r>
          </a:p>
          <a:p>
            <a:pPr marL="342900" indent="-342900">
              <a:buAutoNum type="alphaLcParenBoth"/>
            </a:pPr>
            <a:r>
              <a:rPr lang="en-US" dirty="0"/>
              <a:t>Sensitivity?</a:t>
            </a:r>
          </a:p>
          <a:p>
            <a:pPr marL="342900" indent="-342900">
              <a:buAutoNum type="alphaLcParenBoth"/>
            </a:pPr>
            <a:r>
              <a:rPr lang="en-US" dirty="0"/>
              <a:t>Specificity?</a:t>
            </a:r>
          </a:p>
          <a:p>
            <a:pPr marL="342900" indent="-342900">
              <a:buAutoNum type="alphaLcParenBoth"/>
            </a:pPr>
            <a:r>
              <a:rPr lang="en-US" dirty="0"/>
              <a:t>Positive predictive value?</a:t>
            </a:r>
          </a:p>
        </p:txBody>
      </p:sp>
      <p:pic>
        <p:nvPicPr>
          <p:cNvPr id="3" name="Audio 2">
            <a:hlinkClick r:id="" action="ppaction://media"/>
            <a:extLst>
              <a:ext uri="{FF2B5EF4-FFF2-40B4-BE49-F238E27FC236}">
                <a16:creationId xmlns:a16="http://schemas.microsoft.com/office/drawing/2014/main" id="{CB1DD59A-0BB8-3CD1-971C-AC579E672D3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77042604"/>
      </p:ext>
    </p:extLst>
  </p:cSld>
  <p:clrMapOvr>
    <a:masterClrMapping/>
  </p:clrMapOvr>
  <mc:AlternateContent xmlns:mc="http://schemas.openxmlformats.org/markup-compatibility/2006">
    <mc:Choice xmlns:p14="http://schemas.microsoft.com/office/powerpoint/2010/main" Requires="p14">
      <p:transition spd="slow" p14:dur="2000" advTm="55338"/>
    </mc:Choice>
    <mc:Fallback>
      <p:transition spd="slow" advTm="553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838199" y="404314"/>
            <a:ext cx="10515600" cy="1325563"/>
          </a:xfrm>
        </p:spPr>
        <p:txBody>
          <a:bodyPr/>
          <a:lstStyle/>
          <a:p>
            <a:pPr algn="ctr"/>
            <a:r>
              <a:rPr lang="en-US" dirty="0"/>
              <a:t>We’ll try placing a threshold just like before</a:t>
            </a:r>
          </a:p>
        </p:txBody>
      </p:sp>
      <p:pic>
        <p:nvPicPr>
          <p:cNvPr id="7" name="Picture 6" descr="A picture containing scatter chart&#10;&#10;Description automatically generated">
            <a:extLst>
              <a:ext uri="{FF2B5EF4-FFF2-40B4-BE49-F238E27FC236}">
                <a16:creationId xmlns:a16="http://schemas.microsoft.com/office/drawing/2014/main" id="{DD91A6B7-E6E9-4A82-D616-36E01F411DB1}"/>
              </a:ext>
            </a:extLst>
          </p:cNvPr>
          <p:cNvPicPr>
            <a:picLocks noChangeAspect="1"/>
          </p:cNvPicPr>
          <p:nvPr/>
        </p:nvPicPr>
        <p:blipFill>
          <a:blip r:embed="rId5"/>
          <a:stretch>
            <a:fillRect/>
          </a:stretch>
        </p:blipFill>
        <p:spPr>
          <a:xfrm>
            <a:off x="1613535" y="1244055"/>
            <a:ext cx="11237867" cy="4989155"/>
          </a:xfrm>
          <a:prstGeom prst="rect">
            <a:avLst/>
          </a:prstGeom>
        </p:spPr>
      </p:pic>
      <p:cxnSp>
        <p:nvCxnSpPr>
          <p:cNvPr id="8" name="Straight Connector 7">
            <a:extLst>
              <a:ext uri="{FF2B5EF4-FFF2-40B4-BE49-F238E27FC236}">
                <a16:creationId xmlns:a16="http://schemas.microsoft.com/office/drawing/2014/main" id="{1C53139D-7B53-3193-1B2E-84C712EC14FA}"/>
              </a:ext>
            </a:extLst>
          </p:cNvPr>
          <p:cNvCxnSpPr/>
          <p:nvPr/>
        </p:nvCxnSpPr>
        <p:spPr>
          <a:xfrm>
            <a:off x="8154410" y="126673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B7DB007-921B-A090-7DE3-B9EFB47D0435}"/>
              </a:ext>
            </a:extLst>
          </p:cNvPr>
          <p:cNvSpPr txBox="1"/>
          <p:nvPr/>
        </p:nvSpPr>
        <p:spPr>
          <a:xfrm>
            <a:off x="4811377" y="136054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0" name="TextBox 9">
            <a:extLst>
              <a:ext uri="{FF2B5EF4-FFF2-40B4-BE49-F238E27FC236}">
                <a16:creationId xmlns:a16="http://schemas.microsoft.com/office/drawing/2014/main" id="{3EBE4078-F382-6337-8DF9-876B6822D642}"/>
              </a:ext>
            </a:extLst>
          </p:cNvPr>
          <p:cNvSpPr txBox="1"/>
          <p:nvPr/>
        </p:nvSpPr>
        <p:spPr>
          <a:xfrm>
            <a:off x="8154407" y="136054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1" name="TextBox 10">
            <a:extLst>
              <a:ext uri="{FF2B5EF4-FFF2-40B4-BE49-F238E27FC236}">
                <a16:creationId xmlns:a16="http://schemas.microsoft.com/office/drawing/2014/main" id="{E249B9FD-3375-33B2-0575-2C7834DE164C}"/>
              </a:ext>
            </a:extLst>
          </p:cNvPr>
          <p:cNvSpPr txBox="1"/>
          <p:nvPr/>
        </p:nvSpPr>
        <p:spPr>
          <a:xfrm>
            <a:off x="511627" y="2861469"/>
            <a:ext cx="1674114" cy="1754326"/>
          </a:xfrm>
          <a:prstGeom prst="rect">
            <a:avLst/>
          </a:prstGeom>
          <a:noFill/>
        </p:spPr>
        <p:txBody>
          <a:bodyPr wrap="square" rtlCol="0">
            <a:spAutoFit/>
          </a:bodyPr>
          <a:lstStyle/>
          <a:p>
            <a:r>
              <a:rPr lang="en-US" dirty="0"/>
              <a:t>What is the:</a:t>
            </a:r>
          </a:p>
          <a:p>
            <a:pPr marL="342900" indent="-342900">
              <a:buAutoNum type="alphaLcParenBoth"/>
            </a:pPr>
            <a:r>
              <a:rPr lang="en-US" dirty="0"/>
              <a:t>Sensitivity?</a:t>
            </a:r>
          </a:p>
          <a:p>
            <a:pPr marL="342900" indent="-342900">
              <a:buAutoNum type="alphaLcParenBoth"/>
            </a:pPr>
            <a:r>
              <a:rPr lang="en-US" dirty="0"/>
              <a:t>Specificity?</a:t>
            </a:r>
          </a:p>
          <a:p>
            <a:pPr marL="342900" indent="-342900">
              <a:buAutoNum type="alphaLcParenBoth"/>
            </a:pPr>
            <a:r>
              <a:rPr lang="en-US" dirty="0"/>
              <a:t>Positive predictive value?</a:t>
            </a:r>
          </a:p>
        </p:txBody>
      </p:sp>
      <p:pic>
        <p:nvPicPr>
          <p:cNvPr id="3" name="Audio 2">
            <a:hlinkClick r:id="" action="ppaction://media"/>
            <a:extLst>
              <a:ext uri="{FF2B5EF4-FFF2-40B4-BE49-F238E27FC236}">
                <a16:creationId xmlns:a16="http://schemas.microsoft.com/office/drawing/2014/main" id="{3B5F851E-A029-5C6D-15AF-1E252937DCB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36167302"/>
      </p:ext>
    </p:extLst>
  </p:cSld>
  <p:clrMapOvr>
    <a:masterClrMapping/>
  </p:clrMapOvr>
  <mc:AlternateContent xmlns:mc="http://schemas.openxmlformats.org/markup-compatibility/2006">
    <mc:Choice xmlns:p14="http://schemas.microsoft.com/office/powerpoint/2010/main" Requires="p14">
      <p:transition spd="slow" p14:dur="2000" advTm="32938"/>
    </mc:Choice>
    <mc:Fallback>
      <p:transition spd="slow" advTm="329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40B5-4A65-E95A-089B-060816A7298A}"/>
              </a:ext>
            </a:extLst>
          </p:cNvPr>
          <p:cNvSpPr>
            <a:spLocks noGrp="1"/>
          </p:cNvSpPr>
          <p:nvPr>
            <p:ph type="title"/>
          </p:nvPr>
        </p:nvSpPr>
        <p:spPr/>
        <p:txBody>
          <a:bodyPr/>
          <a:lstStyle/>
          <a:p>
            <a:r>
              <a:rPr lang="en-US" dirty="0"/>
              <a:t>Our </a:t>
            </a:r>
            <a:r>
              <a:rPr lang="en-US" i="1" dirty="0"/>
              <a:t>no information </a:t>
            </a:r>
            <a:r>
              <a:rPr lang="en-US" dirty="0"/>
              <a:t>predictive model:</a:t>
            </a:r>
          </a:p>
        </p:txBody>
      </p:sp>
      <p:sp>
        <p:nvSpPr>
          <p:cNvPr id="3" name="Content Placeholder 2">
            <a:extLst>
              <a:ext uri="{FF2B5EF4-FFF2-40B4-BE49-F238E27FC236}">
                <a16:creationId xmlns:a16="http://schemas.microsoft.com/office/drawing/2014/main" id="{FFD9183F-3DF8-76AD-8725-282881EFBB6B}"/>
              </a:ext>
            </a:extLst>
          </p:cNvPr>
          <p:cNvSpPr>
            <a:spLocks noGrp="1"/>
          </p:cNvSpPr>
          <p:nvPr>
            <p:ph idx="1"/>
          </p:nvPr>
        </p:nvSpPr>
        <p:spPr/>
        <p:txBody>
          <a:bodyPr/>
          <a:lstStyle/>
          <a:p>
            <a:r>
              <a:rPr lang="en-US" dirty="0"/>
              <a:t>Place threshold at .3</a:t>
            </a:r>
          </a:p>
          <a:p>
            <a:pPr lvl="1"/>
            <a:r>
              <a:rPr lang="en-US" dirty="0"/>
              <a:t>Sensitivity = .7</a:t>
            </a:r>
          </a:p>
          <a:p>
            <a:pPr lvl="1"/>
            <a:r>
              <a:rPr lang="en-US" dirty="0"/>
              <a:t>False positive rate = .7</a:t>
            </a:r>
          </a:p>
          <a:p>
            <a:pPr lvl="1"/>
            <a:r>
              <a:rPr lang="en-US" dirty="0"/>
              <a:t>Specificity = 1-.7</a:t>
            </a:r>
          </a:p>
          <a:p>
            <a:endParaRPr lang="en-US" dirty="0"/>
          </a:p>
          <a:p>
            <a:r>
              <a:rPr lang="en-US" dirty="0"/>
              <a:t>Place threshold at </a:t>
            </a:r>
            <a:r>
              <a:rPr lang="en-US" i="1" dirty="0"/>
              <a:t>p</a:t>
            </a:r>
          </a:p>
          <a:p>
            <a:pPr lvl="1"/>
            <a:r>
              <a:rPr lang="en-US" dirty="0"/>
              <a:t>Sensitivity =</a:t>
            </a:r>
            <a:r>
              <a:rPr lang="en-US" i="1" dirty="0"/>
              <a:t> 1-p</a:t>
            </a:r>
          </a:p>
          <a:p>
            <a:pPr lvl="1"/>
            <a:r>
              <a:rPr lang="en-US" dirty="0"/>
              <a:t>False positive rate = 1-</a:t>
            </a:r>
            <a:r>
              <a:rPr lang="en-US" i="1" dirty="0"/>
              <a:t>p</a:t>
            </a:r>
          </a:p>
          <a:p>
            <a:pPr lvl="1"/>
            <a:r>
              <a:rPr lang="en-US" dirty="0"/>
              <a:t>Specificity =</a:t>
            </a:r>
            <a:r>
              <a:rPr lang="en-US" i="1" dirty="0"/>
              <a:t> p</a:t>
            </a:r>
          </a:p>
        </p:txBody>
      </p:sp>
      <p:pic>
        <p:nvPicPr>
          <p:cNvPr id="5" name="Picture 4" descr="Chart, line chart, scatter chart&#10;&#10;Description automatically generated">
            <a:extLst>
              <a:ext uri="{FF2B5EF4-FFF2-40B4-BE49-F238E27FC236}">
                <a16:creationId xmlns:a16="http://schemas.microsoft.com/office/drawing/2014/main" id="{0F8E8EBF-BD1A-81F5-122C-235682E5D46F}"/>
              </a:ext>
            </a:extLst>
          </p:cNvPr>
          <p:cNvPicPr>
            <a:picLocks noChangeAspect="1"/>
          </p:cNvPicPr>
          <p:nvPr/>
        </p:nvPicPr>
        <p:blipFill>
          <a:blip r:embed="rId5"/>
          <a:stretch>
            <a:fillRect/>
          </a:stretch>
        </p:blipFill>
        <p:spPr>
          <a:xfrm>
            <a:off x="5808618" y="1533934"/>
            <a:ext cx="5307874" cy="5065310"/>
          </a:xfrm>
          <a:prstGeom prst="rect">
            <a:avLst/>
          </a:prstGeom>
        </p:spPr>
      </p:pic>
      <p:pic>
        <p:nvPicPr>
          <p:cNvPr id="4" name="Audio 3">
            <a:hlinkClick r:id="" action="ppaction://media"/>
            <a:extLst>
              <a:ext uri="{FF2B5EF4-FFF2-40B4-BE49-F238E27FC236}">
                <a16:creationId xmlns:a16="http://schemas.microsoft.com/office/drawing/2014/main" id="{625FD890-FE89-9BB1-33F5-EAD75195B2C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1280215"/>
      </p:ext>
    </p:extLst>
  </p:cSld>
  <p:clrMapOvr>
    <a:masterClrMapping/>
  </p:clrMapOvr>
  <mc:AlternateContent xmlns:mc="http://schemas.openxmlformats.org/markup-compatibility/2006">
    <mc:Choice xmlns:p14="http://schemas.microsoft.com/office/powerpoint/2010/main" Requires="p14">
      <p:transition spd="slow" p14:dur="2000" advTm="67189"/>
    </mc:Choice>
    <mc:Fallback>
      <p:transition spd="slow" advTm="67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a:t>
                </a:r>
              </a:p>
              <a:p>
                <a:pPr marL="285750" indent="-285750">
                  <a:buFont typeface="Arial" panose="020B0604020202020204" pitchFamily="34" charset="0"/>
                  <a:buChar char="•"/>
                </a:pPr>
                <a:r>
                  <a:rPr lang="en-US" dirty="0"/>
                  <a:t>False positive rate = ?</a:t>
                </a:r>
              </a:p>
              <a:p>
                <a:pPr marL="285750" indent="-285750">
                  <a:buFont typeface="Arial" panose="020B0604020202020204" pitchFamily="34" charset="0"/>
                  <a:buChar char="•"/>
                </a:pPr>
                <a:r>
                  <a:rPr lang="en-US" dirty="0"/>
                  <a:t>Specificity = ?</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C69BEC37-85F1-A4BC-D525-F6A7C1C5D9E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81092354"/>
      </p:ext>
    </p:extLst>
  </p:cSld>
  <p:clrMapOvr>
    <a:masterClrMapping/>
  </p:clrMapOvr>
  <mc:AlternateContent xmlns:mc="http://schemas.openxmlformats.org/markup-compatibility/2006">
    <mc:Choice xmlns:p14="http://schemas.microsoft.com/office/powerpoint/2010/main" Requires="p14">
      <p:transition spd="slow" p14:dur="2000" advTm="45429"/>
    </mc:Choice>
    <mc:Fallback>
      <p:transition spd="slow" advTm="45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AD255C4E-0075-9B1C-C1A8-AE8450CC963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20412204"/>
      </p:ext>
    </p:extLst>
  </p:cSld>
  <p:clrMapOvr>
    <a:masterClrMapping/>
  </p:clrMapOvr>
  <mc:AlternateContent xmlns:mc="http://schemas.openxmlformats.org/markup-compatibility/2006">
    <mc:Choice xmlns:p14="http://schemas.microsoft.com/office/powerpoint/2010/main" Requires="p14">
      <p:transition spd="slow" p14:dur="2000" advTm="28629"/>
    </mc:Choice>
    <mc:Fallback>
      <p:transition spd="slow" advTm="286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1028" name="Picture 4" descr="Julius Caesar Roman Gold Coin Fridge Magnet 5cm Diameter image 1">
            <a:extLst>
              <a:ext uri="{FF2B5EF4-FFF2-40B4-BE49-F238E27FC236}">
                <a16:creationId xmlns:a16="http://schemas.microsoft.com/office/drawing/2014/main" id="{579716FD-7A1A-E0E9-66EF-AA7761E5304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6201" t="27493" r="9562" b="8630"/>
          <a:stretch/>
        </p:blipFill>
        <p:spPr bwMode="auto">
          <a:xfrm>
            <a:off x="6084009" y="3866605"/>
            <a:ext cx="2429691"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9CD8A68-166B-8EDC-6CCB-A2CEA52B3E26}"/>
                  </a:ext>
                </a:extLst>
              </p:cNvPr>
              <p:cNvSpPr txBox="1"/>
              <p:nvPr/>
            </p:nvSpPr>
            <p:spPr>
              <a:xfrm>
                <a:off x="8905586" y="4290535"/>
                <a:ext cx="2740302" cy="1477328"/>
              </a:xfrm>
              <a:prstGeom prst="rect">
                <a:avLst/>
              </a:prstGeom>
              <a:noFill/>
            </p:spPr>
            <p:txBody>
              <a:bodyPr wrap="none" rtlCol="0">
                <a:spAutoFit/>
              </a:bodyPr>
              <a:lstStyle/>
              <a:p>
                <a:r>
                  <a:rPr lang="en-US" u="sng" dirty="0"/>
                  <a:t>Biased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m:t>
                    </m:r>
                    <m:r>
                      <a:rPr lang="en-US" b="0" i="1" dirty="0" smtClean="0">
                        <a:latin typeface="Cambria Math" panose="02040503050406030204" pitchFamily="18" charset="0"/>
                      </a:rPr>
                      <m:t>𝑝</m:t>
                    </m:r>
                  </m:oMath>
                </a14:m>
                <a:endParaRPr lang="en-US" dirty="0"/>
              </a:p>
              <a:p>
                <a:endParaRPr lang="en-US" dirty="0"/>
              </a:p>
              <a:p>
                <a:pPr marL="285750" indent="-285750">
                  <a:buFont typeface="Arial" panose="020B0604020202020204" pitchFamily="34" charset="0"/>
                  <a:buChar char="•"/>
                </a:pPr>
                <a:r>
                  <a:rPr lang="en-US" dirty="0"/>
                  <a:t>Sensitivity = ?</a:t>
                </a:r>
              </a:p>
              <a:p>
                <a:pPr marL="285750" indent="-285750">
                  <a:buFont typeface="Arial" panose="020B0604020202020204" pitchFamily="34" charset="0"/>
                  <a:buChar char="•"/>
                </a:pPr>
                <a:r>
                  <a:rPr lang="en-US" dirty="0"/>
                  <a:t>False positive rate = ?</a:t>
                </a:r>
              </a:p>
              <a:p>
                <a:pPr marL="285750" indent="-285750">
                  <a:buFont typeface="Arial" panose="020B0604020202020204" pitchFamily="34" charset="0"/>
                  <a:buChar char="•"/>
                </a:pPr>
                <a:r>
                  <a:rPr lang="en-US" dirty="0"/>
                  <a:t>Specificity = ?</a:t>
                </a:r>
                <a:endParaRPr lang="en-US" i="1" dirty="0"/>
              </a:p>
            </p:txBody>
          </p:sp>
        </mc:Choice>
        <mc:Fallback xmlns="">
          <p:sp>
            <p:nvSpPr>
              <p:cNvPr id="7" name="TextBox 6">
                <a:extLst>
                  <a:ext uri="{FF2B5EF4-FFF2-40B4-BE49-F238E27FC236}">
                    <a16:creationId xmlns:a16="http://schemas.microsoft.com/office/drawing/2014/main" id="{09CD8A68-166B-8EDC-6CCB-A2CEA52B3E26}"/>
                  </a:ext>
                </a:extLst>
              </p:cNvPr>
              <p:cNvSpPr txBox="1">
                <a:spLocks noRot="1" noChangeAspect="1" noMove="1" noResize="1" noEditPoints="1" noAdjustHandles="1" noChangeArrowheads="1" noChangeShapeType="1" noTextEdit="1"/>
              </p:cNvSpPr>
              <p:nvPr/>
            </p:nvSpPr>
            <p:spPr>
              <a:xfrm>
                <a:off x="8905586" y="4290535"/>
                <a:ext cx="2740302" cy="1477328"/>
              </a:xfrm>
              <a:prstGeom prst="rect">
                <a:avLst/>
              </a:prstGeom>
              <a:blipFill>
                <a:blip r:embed="rId8"/>
                <a:stretch>
                  <a:fillRect l="-2315"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18C67F51-15C0-CA2B-1941-0943BD7BCAC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80934695"/>
      </p:ext>
    </p:extLst>
  </p:cSld>
  <p:clrMapOvr>
    <a:masterClrMapping/>
  </p:clrMapOvr>
  <mc:AlternateContent xmlns:mc="http://schemas.openxmlformats.org/markup-compatibility/2006">
    <mc:Choice xmlns:p14="http://schemas.microsoft.com/office/powerpoint/2010/main" Requires="p14">
      <p:transition spd="slow" p14:dur="2000" advTm="24992"/>
    </mc:Choice>
    <mc:Fallback>
      <p:transition spd="slow" advTm="24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833F2-3373-3314-6328-E89764C469DA}"/>
              </a:ext>
            </a:extLst>
          </p:cNvPr>
          <p:cNvSpPr>
            <a:spLocks noGrp="1"/>
          </p:cNvSpPr>
          <p:nvPr>
            <p:ph type="title"/>
          </p:nvPr>
        </p:nvSpPr>
        <p:spPr/>
        <p:txBody>
          <a:bodyPr/>
          <a:lstStyle/>
          <a:p>
            <a:r>
              <a:rPr lang="en-US" dirty="0"/>
              <a:t>Let’s think about it a different way.</a:t>
            </a:r>
          </a:p>
        </p:txBody>
      </p:sp>
      <p:sp>
        <p:nvSpPr>
          <p:cNvPr id="3" name="Content Placeholder 2">
            <a:extLst>
              <a:ext uri="{FF2B5EF4-FFF2-40B4-BE49-F238E27FC236}">
                <a16:creationId xmlns:a16="http://schemas.microsoft.com/office/drawing/2014/main" id="{C404056D-D37E-64A6-D4F7-822790525A82}"/>
              </a:ext>
            </a:extLst>
          </p:cNvPr>
          <p:cNvSpPr>
            <a:spLocks noGrp="1"/>
          </p:cNvSpPr>
          <p:nvPr>
            <p:ph idx="1"/>
          </p:nvPr>
        </p:nvSpPr>
        <p:spPr>
          <a:xfrm>
            <a:off x="838200" y="1472927"/>
            <a:ext cx="10515600" cy="4351338"/>
          </a:xfrm>
        </p:spPr>
        <p:txBody>
          <a:bodyPr/>
          <a:lstStyle/>
          <a:p>
            <a:r>
              <a:rPr lang="en-US" dirty="0"/>
              <a:t>Suppose we have no predictors – again, no information – so we decide we’ll just flip a coin instead of building a model. </a:t>
            </a:r>
          </a:p>
          <a:p>
            <a:pPr lvl="1"/>
            <a:r>
              <a:rPr lang="en-US" dirty="0"/>
              <a:t>If the coin comes up </a:t>
            </a:r>
            <a:r>
              <a:rPr lang="en-US" i="1" dirty="0"/>
              <a:t>heads</a:t>
            </a:r>
            <a:r>
              <a:rPr lang="en-US" dirty="0"/>
              <a:t>, we’ll predict </a:t>
            </a:r>
            <a:r>
              <a:rPr lang="en-US" i="1" dirty="0"/>
              <a:t>positive</a:t>
            </a:r>
            <a:r>
              <a:rPr lang="en-US" dirty="0"/>
              <a:t>.</a:t>
            </a:r>
          </a:p>
          <a:p>
            <a:pPr lvl="1"/>
            <a:r>
              <a:rPr lang="en-US" dirty="0"/>
              <a:t>If the coin comes up </a:t>
            </a:r>
            <a:r>
              <a:rPr lang="en-US" i="1" dirty="0"/>
              <a:t>tails</a:t>
            </a:r>
            <a:r>
              <a:rPr lang="en-US" dirty="0"/>
              <a:t>, we’ll predict </a:t>
            </a:r>
            <a:r>
              <a:rPr lang="en-US" i="1" dirty="0"/>
              <a:t>negative</a:t>
            </a:r>
            <a:r>
              <a:rPr lang="en-US" dirty="0"/>
              <a:t>.</a:t>
            </a:r>
          </a:p>
        </p:txBody>
      </p:sp>
      <p:pic>
        <p:nvPicPr>
          <p:cNvPr id="1026" name="Picture 2" descr="Quarter (United States coin) - Wikipedia">
            <a:extLst>
              <a:ext uri="{FF2B5EF4-FFF2-40B4-BE49-F238E27FC236}">
                <a16:creationId xmlns:a16="http://schemas.microsoft.com/office/drawing/2014/main" id="{226A0C1D-450D-FCB6-068E-89E9EEEDF1B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6314" y="3866605"/>
            <a:ext cx="2325189"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4" name="TextBox 3">
                <a:extLst>
                  <a:ext uri="{FF2B5EF4-FFF2-40B4-BE49-F238E27FC236}">
                    <a16:creationId xmlns:a16="http://schemas.microsoft.com/office/drawing/2014/main" id="{4BDBF219-28F1-B48B-33BA-921ECC0E5E40}"/>
                  </a:ext>
                </a:extLst>
              </p:cNvPr>
              <p:cNvSpPr txBox="1"/>
              <p:nvPr/>
            </p:nvSpPr>
            <p:spPr>
              <a:xfrm>
                <a:off x="3141617" y="4290535"/>
                <a:ext cx="2550506" cy="1477328"/>
              </a:xfrm>
              <a:prstGeom prst="rect">
                <a:avLst/>
              </a:prstGeom>
              <a:noFill/>
            </p:spPr>
            <p:txBody>
              <a:bodyPr wrap="none" rtlCol="0">
                <a:spAutoFit/>
              </a:bodyPr>
              <a:lstStyle/>
              <a:p>
                <a:r>
                  <a:rPr lang="en-US" u="sng" dirty="0"/>
                  <a:t>Fair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)=.5</m:t>
                    </m:r>
                  </m:oMath>
                </a14:m>
                <a:endParaRPr lang="en-US" dirty="0"/>
              </a:p>
              <a:p>
                <a:endParaRPr lang="en-US" dirty="0"/>
              </a:p>
              <a:p>
                <a:pPr marL="285750" indent="-285750">
                  <a:buFont typeface="Arial" panose="020B0604020202020204" pitchFamily="34" charset="0"/>
                  <a:buChar char="•"/>
                </a:pPr>
                <a:r>
                  <a:rPr lang="en-US" dirty="0"/>
                  <a:t>Sensitivity = .5</a:t>
                </a:r>
              </a:p>
              <a:p>
                <a:pPr marL="285750" indent="-285750">
                  <a:buFont typeface="Arial" panose="020B0604020202020204" pitchFamily="34" charset="0"/>
                  <a:buChar char="•"/>
                </a:pPr>
                <a:r>
                  <a:rPr lang="en-US" dirty="0"/>
                  <a:t>False positive rate = .5</a:t>
                </a:r>
              </a:p>
              <a:p>
                <a:pPr marL="285750" indent="-285750">
                  <a:buFont typeface="Arial" panose="020B0604020202020204" pitchFamily="34" charset="0"/>
                  <a:buChar char="•"/>
                </a:pPr>
                <a:r>
                  <a:rPr lang="en-US" dirty="0"/>
                  <a:t>Specificity = .5</a:t>
                </a:r>
              </a:p>
            </p:txBody>
          </p:sp>
        </mc:Choice>
        <mc:Fallback xmlns="">
          <p:sp>
            <p:nvSpPr>
              <p:cNvPr id="4" name="TextBox 3">
                <a:extLst>
                  <a:ext uri="{FF2B5EF4-FFF2-40B4-BE49-F238E27FC236}">
                    <a16:creationId xmlns:a16="http://schemas.microsoft.com/office/drawing/2014/main" id="{4BDBF219-28F1-B48B-33BA-921ECC0E5E40}"/>
                  </a:ext>
                </a:extLst>
              </p:cNvPr>
              <p:cNvSpPr txBox="1">
                <a:spLocks noRot="1" noChangeAspect="1" noMove="1" noResize="1" noEditPoints="1" noAdjustHandles="1" noChangeArrowheads="1" noChangeShapeType="1" noTextEdit="1"/>
              </p:cNvSpPr>
              <p:nvPr/>
            </p:nvSpPr>
            <p:spPr>
              <a:xfrm>
                <a:off x="3141617" y="4290535"/>
                <a:ext cx="2550506" cy="1477328"/>
              </a:xfrm>
              <a:prstGeom prst="rect">
                <a:avLst/>
              </a:prstGeom>
              <a:blipFill>
                <a:blip r:embed="rId6"/>
                <a:stretch>
                  <a:fillRect l="-1980" t="-1695" r="-990" b="-5085"/>
                </a:stretch>
              </a:blipFill>
            </p:spPr>
            <p:txBody>
              <a:bodyPr/>
              <a:lstStyle/>
              <a:p>
                <a:r>
                  <a:rPr lang="en-US">
                    <a:noFill/>
                  </a:rPr>
                  <a:t> </a:t>
                </a:r>
              </a:p>
            </p:txBody>
          </p:sp>
        </mc:Fallback>
      </mc:AlternateContent>
      <p:pic>
        <p:nvPicPr>
          <p:cNvPr id="1028" name="Picture 4" descr="Julius Caesar Roman Gold Coin Fridge Magnet 5cm Diameter image 1">
            <a:extLst>
              <a:ext uri="{FF2B5EF4-FFF2-40B4-BE49-F238E27FC236}">
                <a16:creationId xmlns:a16="http://schemas.microsoft.com/office/drawing/2014/main" id="{579716FD-7A1A-E0E9-66EF-AA7761E53043}"/>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6201" t="27493" r="9562" b="8630"/>
          <a:stretch/>
        </p:blipFill>
        <p:spPr bwMode="auto">
          <a:xfrm>
            <a:off x="6084009" y="3866605"/>
            <a:ext cx="2429691" cy="2325189"/>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09CD8A68-166B-8EDC-6CCB-A2CEA52B3E26}"/>
                  </a:ext>
                </a:extLst>
              </p:cNvPr>
              <p:cNvSpPr txBox="1"/>
              <p:nvPr/>
            </p:nvSpPr>
            <p:spPr>
              <a:xfrm>
                <a:off x="8905586" y="4290535"/>
                <a:ext cx="2740302" cy="1477328"/>
              </a:xfrm>
              <a:prstGeom prst="rect">
                <a:avLst/>
              </a:prstGeom>
              <a:noFill/>
            </p:spPr>
            <p:txBody>
              <a:bodyPr wrap="none" rtlCol="0">
                <a:spAutoFit/>
              </a:bodyPr>
              <a:lstStyle/>
              <a:p>
                <a:r>
                  <a:rPr lang="en-US" u="sng" dirty="0"/>
                  <a:t>Biased Coin</a:t>
                </a:r>
                <a:r>
                  <a:rPr lang="en-US" dirty="0"/>
                  <a:t>: </a:t>
                </a:r>
                <a14:m>
                  <m:oMath xmlns:m="http://schemas.openxmlformats.org/officeDocument/2006/math">
                    <m:r>
                      <a:rPr lang="en-US" i="1" dirty="0" smtClean="0">
                        <a:latin typeface="Cambria Math" panose="02040503050406030204" pitchFamily="18" charset="0"/>
                      </a:rPr>
                      <m:t>𝑃</m:t>
                    </m:r>
                    <m:r>
                      <a:rPr lang="en-US" i="1" dirty="0" smtClean="0">
                        <a:latin typeface="Cambria Math" panose="02040503050406030204" pitchFamily="18" charset="0"/>
                      </a:rPr>
                      <m:t>(</m:t>
                    </m:r>
                    <m:r>
                      <m:rPr>
                        <m:sty m:val="p"/>
                      </m:rPr>
                      <a:rPr lang="en-US" i="0" dirty="0" smtClean="0">
                        <a:latin typeface="Cambria Math" panose="02040503050406030204" pitchFamily="18" charset="0"/>
                      </a:rPr>
                      <m:t>heads</m:t>
                    </m:r>
                    <m:r>
                      <a:rPr lang="en-US" i="1" dirty="0" smtClean="0">
                        <a:latin typeface="Cambria Math" panose="02040503050406030204" pitchFamily="18" charset="0"/>
                      </a:rPr>
                      <m:t>)=</m:t>
                    </m:r>
                    <m:r>
                      <a:rPr lang="en-US" b="0" i="1" dirty="0" smtClean="0">
                        <a:latin typeface="Cambria Math" panose="02040503050406030204" pitchFamily="18" charset="0"/>
                      </a:rPr>
                      <m:t>𝑝</m:t>
                    </m:r>
                  </m:oMath>
                </a14:m>
                <a:endParaRPr lang="en-US" dirty="0"/>
              </a:p>
              <a:p>
                <a:endParaRPr lang="en-US" dirty="0"/>
              </a:p>
              <a:p>
                <a:pPr marL="285750" indent="-285750">
                  <a:buFont typeface="Arial" panose="020B0604020202020204" pitchFamily="34" charset="0"/>
                  <a:buChar char="•"/>
                </a:pPr>
                <a:r>
                  <a:rPr lang="en-US" dirty="0"/>
                  <a:t>Sensitivity = 1-</a:t>
                </a:r>
                <a:r>
                  <a:rPr lang="en-US" i="1" dirty="0"/>
                  <a:t>p</a:t>
                </a:r>
              </a:p>
              <a:p>
                <a:pPr marL="285750" indent="-285750">
                  <a:buFont typeface="Arial" panose="020B0604020202020204" pitchFamily="34" charset="0"/>
                  <a:buChar char="•"/>
                </a:pPr>
                <a:r>
                  <a:rPr lang="en-US" dirty="0"/>
                  <a:t>False positive rate = 1-</a:t>
                </a:r>
                <a:r>
                  <a:rPr lang="en-US" i="1" dirty="0"/>
                  <a:t>p</a:t>
                </a:r>
              </a:p>
              <a:p>
                <a:pPr marL="285750" indent="-285750">
                  <a:buFont typeface="Arial" panose="020B0604020202020204" pitchFamily="34" charset="0"/>
                  <a:buChar char="•"/>
                </a:pPr>
                <a:r>
                  <a:rPr lang="en-US" dirty="0"/>
                  <a:t>Specificity = </a:t>
                </a:r>
                <a:r>
                  <a:rPr lang="en-US" i="1" dirty="0"/>
                  <a:t>p</a:t>
                </a:r>
              </a:p>
            </p:txBody>
          </p:sp>
        </mc:Choice>
        <mc:Fallback xmlns="">
          <p:sp>
            <p:nvSpPr>
              <p:cNvPr id="7" name="TextBox 6">
                <a:extLst>
                  <a:ext uri="{FF2B5EF4-FFF2-40B4-BE49-F238E27FC236}">
                    <a16:creationId xmlns:a16="http://schemas.microsoft.com/office/drawing/2014/main" id="{09CD8A68-166B-8EDC-6CCB-A2CEA52B3E26}"/>
                  </a:ext>
                </a:extLst>
              </p:cNvPr>
              <p:cNvSpPr txBox="1">
                <a:spLocks noRot="1" noChangeAspect="1" noMove="1" noResize="1" noEditPoints="1" noAdjustHandles="1" noChangeArrowheads="1" noChangeShapeType="1" noTextEdit="1"/>
              </p:cNvSpPr>
              <p:nvPr/>
            </p:nvSpPr>
            <p:spPr>
              <a:xfrm>
                <a:off x="8905586" y="4290535"/>
                <a:ext cx="2740302" cy="1477328"/>
              </a:xfrm>
              <a:prstGeom prst="rect">
                <a:avLst/>
              </a:prstGeom>
              <a:blipFill>
                <a:blip r:embed="rId8"/>
                <a:stretch>
                  <a:fillRect l="-2315" t="-1695" b="-5085"/>
                </a:stretch>
              </a:blipFill>
            </p:spPr>
            <p:txBody>
              <a:bodyPr/>
              <a:lstStyle/>
              <a:p>
                <a:r>
                  <a:rPr lang="en-US">
                    <a:noFill/>
                  </a:rPr>
                  <a:t> </a:t>
                </a:r>
              </a:p>
            </p:txBody>
          </p:sp>
        </mc:Fallback>
      </mc:AlternateContent>
      <p:pic>
        <p:nvPicPr>
          <p:cNvPr id="5" name="Audio 4">
            <a:hlinkClick r:id="" action="ppaction://media"/>
            <a:extLst>
              <a:ext uri="{FF2B5EF4-FFF2-40B4-BE49-F238E27FC236}">
                <a16:creationId xmlns:a16="http://schemas.microsoft.com/office/drawing/2014/main" id="{E6F2AC11-8BA5-17A2-B000-CF3E25A8141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90973806"/>
      </p:ext>
    </p:extLst>
  </p:cSld>
  <p:clrMapOvr>
    <a:masterClrMapping/>
  </p:clrMapOvr>
  <mc:AlternateContent xmlns:mc="http://schemas.openxmlformats.org/markup-compatibility/2006">
    <mc:Choice xmlns:p14="http://schemas.microsoft.com/office/powerpoint/2010/main" Requires="p14">
      <p:transition spd="slow" p14:dur="2000" advTm="27456"/>
    </mc:Choice>
    <mc:Fallback>
      <p:transition spd="slow" advTm="27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9E40B5-4A65-E95A-089B-060816A7298A}"/>
              </a:ext>
            </a:extLst>
          </p:cNvPr>
          <p:cNvSpPr>
            <a:spLocks noGrp="1"/>
          </p:cNvSpPr>
          <p:nvPr>
            <p:ph type="title"/>
          </p:nvPr>
        </p:nvSpPr>
        <p:spPr/>
        <p:txBody>
          <a:bodyPr/>
          <a:lstStyle/>
          <a:p>
            <a:r>
              <a:rPr lang="en-US" dirty="0"/>
              <a:t>Again, we arrive at the following </a:t>
            </a:r>
            <a:r>
              <a:rPr lang="en-US" i="1" dirty="0"/>
              <a:t>no information</a:t>
            </a:r>
            <a:r>
              <a:rPr lang="en-US" dirty="0"/>
              <a:t> curve</a:t>
            </a:r>
          </a:p>
        </p:txBody>
      </p:sp>
      <p:sp>
        <p:nvSpPr>
          <p:cNvPr id="3" name="Content Placeholder 2">
            <a:extLst>
              <a:ext uri="{FF2B5EF4-FFF2-40B4-BE49-F238E27FC236}">
                <a16:creationId xmlns:a16="http://schemas.microsoft.com/office/drawing/2014/main" id="{FFD9183F-3DF8-76AD-8725-282881EFBB6B}"/>
              </a:ext>
            </a:extLst>
          </p:cNvPr>
          <p:cNvSpPr>
            <a:spLocks noGrp="1"/>
          </p:cNvSpPr>
          <p:nvPr>
            <p:ph idx="1"/>
          </p:nvPr>
        </p:nvSpPr>
        <p:spPr>
          <a:xfrm>
            <a:off x="838200" y="2280810"/>
            <a:ext cx="4643846" cy="3934320"/>
          </a:xfrm>
        </p:spPr>
        <p:txBody>
          <a:bodyPr/>
          <a:lstStyle/>
          <a:p>
            <a:r>
              <a:rPr lang="en-US" dirty="0"/>
              <a:t>We may choose any </a:t>
            </a:r>
            <a:r>
              <a:rPr lang="en-US" i="1" dirty="0"/>
              <a:t>p </a:t>
            </a:r>
            <a:r>
              <a:rPr lang="en-US" dirty="0"/>
              <a:t>between 0 and 1 to get:</a:t>
            </a:r>
          </a:p>
          <a:p>
            <a:endParaRPr lang="en-US" dirty="0"/>
          </a:p>
          <a:p>
            <a:pPr lvl="1"/>
            <a:r>
              <a:rPr lang="en-US" dirty="0"/>
              <a:t>Sensitivity =</a:t>
            </a:r>
            <a:r>
              <a:rPr lang="en-US" i="1" dirty="0"/>
              <a:t> p</a:t>
            </a:r>
          </a:p>
          <a:p>
            <a:pPr lvl="1"/>
            <a:r>
              <a:rPr lang="en-US" dirty="0"/>
              <a:t>False positive rate = </a:t>
            </a:r>
            <a:r>
              <a:rPr lang="en-US" i="1" dirty="0"/>
              <a:t>p</a:t>
            </a:r>
          </a:p>
          <a:p>
            <a:pPr lvl="1"/>
            <a:r>
              <a:rPr lang="en-US" dirty="0"/>
              <a:t>Specificity =</a:t>
            </a:r>
            <a:r>
              <a:rPr lang="en-US" i="1" dirty="0"/>
              <a:t> 1-p</a:t>
            </a:r>
          </a:p>
          <a:p>
            <a:pPr lvl="1"/>
            <a:endParaRPr lang="en-US" i="1" dirty="0"/>
          </a:p>
          <a:p>
            <a:r>
              <a:rPr lang="en-US" dirty="0"/>
              <a:t>What’s the area under this curve (AUC)? --&gt; 0.5</a:t>
            </a:r>
          </a:p>
        </p:txBody>
      </p:sp>
      <p:pic>
        <p:nvPicPr>
          <p:cNvPr id="6" name="Picture 5" descr="Chart, line chart, scatter chart&#10;&#10;Description automatically generated">
            <a:extLst>
              <a:ext uri="{FF2B5EF4-FFF2-40B4-BE49-F238E27FC236}">
                <a16:creationId xmlns:a16="http://schemas.microsoft.com/office/drawing/2014/main" id="{7429A8F6-BE74-75C2-0D36-8B220E8500CF}"/>
              </a:ext>
            </a:extLst>
          </p:cNvPr>
          <p:cNvPicPr>
            <a:picLocks noChangeAspect="1"/>
          </p:cNvPicPr>
          <p:nvPr/>
        </p:nvPicPr>
        <p:blipFill>
          <a:blip r:embed="rId5"/>
          <a:stretch>
            <a:fillRect/>
          </a:stretch>
        </p:blipFill>
        <p:spPr>
          <a:xfrm>
            <a:off x="5808618" y="1533934"/>
            <a:ext cx="5307874" cy="5065310"/>
          </a:xfrm>
          <a:prstGeom prst="rect">
            <a:avLst/>
          </a:prstGeom>
        </p:spPr>
      </p:pic>
      <p:pic>
        <p:nvPicPr>
          <p:cNvPr id="4" name="Audio 3">
            <a:hlinkClick r:id="" action="ppaction://media"/>
            <a:extLst>
              <a:ext uri="{FF2B5EF4-FFF2-40B4-BE49-F238E27FC236}">
                <a16:creationId xmlns:a16="http://schemas.microsoft.com/office/drawing/2014/main" id="{BE036D5B-590B-34F3-E4F6-D56D2185C30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553316068"/>
      </p:ext>
    </p:extLst>
  </p:cSld>
  <p:clrMapOvr>
    <a:masterClrMapping/>
  </p:clrMapOvr>
  <mc:AlternateContent xmlns:mc="http://schemas.openxmlformats.org/markup-compatibility/2006">
    <mc:Choice xmlns:p14="http://schemas.microsoft.com/office/powerpoint/2010/main" Requires="p14">
      <p:transition spd="slow" p14:dur="2000" advTm="30186"/>
    </mc:Choice>
    <mc:Fallback>
      <p:transition spd="slow" advTm="30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613A8-35E9-0A4B-BD2D-5C0540EB8F36}"/>
              </a:ext>
            </a:extLst>
          </p:cNvPr>
          <p:cNvSpPr>
            <a:spLocks noGrp="1"/>
          </p:cNvSpPr>
          <p:nvPr>
            <p:ph type="title"/>
          </p:nvPr>
        </p:nvSpPr>
        <p:spPr/>
        <p:txBody>
          <a:bodyPr/>
          <a:lstStyle/>
          <a:p>
            <a:r>
              <a:rPr lang="en-US" dirty="0"/>
              <a:t>Goals</a:t>
            </a:r>
          </a:p>
        </p:txBody>
      </p:sp>
      <p:sp>
        <p:nvSpPr>
          <p:cNvPr id="3" name="Content Placeholder 2">
            <a:extLst>
              <a:ext uri="{FF2B5EF4-FFF2-40B4-BE49-F238E27FC236}">
                <a16:creationId xmlns:a16="http://schemas.microsoft.com/office/drawing/2014/main" id="{68A7F77C-D784-8549-9139-5EA7547C2C8B}"/>
              </a:ext>
            </a:extLst>
          </p:cNvPr>
          <p:cNvSpPr>
            <a:spLocks noGrp="1"/>
          </p:cNvSpPr>
          <p:nvPr>
            <p:ph idx="1"/>
          </p:nvPr>
        </p:nvSpPr>
        <p:spPr/>
        <p:txBody>
          <a:bodyPr/>
          <a:lstStyle/>
          <a:p>
            <a:r>
              <a:rPr lang="en-US" dirty="0"/>
              <a:t>Understand and calculate common performance measures </a:t>
            </a:r>
            <a:r>
              <a:rPr lang="en-US" u="sng" dirty="0"/>
              <a:t>for binary classification</a:t>
            </a:r>
            <a:endParaRPr lang="en-US" dirty="0"/>
          </a:p>
          <a:p>
            <a:endParaRPr lang="en-US" dirty="0"/>
          </a:p>
          <a:p>
            <a:r>
              <a:rPr lang="en-US" dirty="0"/>
              <a:t>Contextualize performance against that of a </a:t>
            </a:r>
            <a:r>
              <a:rPr lang="en-US" i="1" dirty="0"/>
              <a:t>no information</a:t>
            </a:r>
            <a:r>
              <a:rPr lang="en-US" dirty="0"/>
              <a:t> classifier</a:t>
            </a:r>
          </a:p>
          <a:p>
            <a:endParaRPr lang="en-US" dirty="0"/>
          </a:p>
          <a:p>
            <a:r>
              <a:rPr lang="en-US" dirty="0"/>
              <a:t>Recognize that </a:t>
            </a:r>
            <a:r>
              <a:rPr lang="en-US" i="1" dirty="0"/>
              <a:t>good</a:t>
            </a:r>
            <a:r>
              <a:rPr lang="en-US" dirty="0"/>
              <a:t> performance depends on existing alternatives</a:t>
            </a:r>
          </a:p>
          <a:p>
            <a:endParaRPr lang="en-US" dirty="0"/>
          </a:p>
          <a:p>
            <a:r>
              <a:rPr lang="en-US" dirty="0"/>
              <a:t>Match clinical scenarios to performance measures important in that scenario</a:t>
            </a:r>
          </a:p>
        </p:txBody>
      </p:sp>
      <p:pic>
        <p:nvPicPr>
          <p:cNvPr id="5" name="Audio 4">
            <a:hlinkClick r:id="" action="ppaction://media"/>
            <a:extLst>
              <a:ext uri="{FF2B5EF4-FFF2-40B4-BE49-F238E27FC236}">
                <a16:creationId xmlns:a16="http://schemas.microsoft.com/office/drawing/2014/main" id="{02CBE322-4BA1-5D99-A4FC-7B75EA3880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90416345"/>
      </p:ext>
    </p:extLst>
  </p:cSld>
  <p:clrMapOvr>
    <a:masterClrMapping/>
  </p:clrMapOvr>
  <mc:AlternateContent xmlns:mc="http://schemas.openxmlformats.org/markup-compatibility/2006">
    <mc:Choice xmlns:p14="http://schemas.microsoft.com/office/powerpoint/2010/main" Requires="p14">
      <p:transition spd="slow" p14:dur="2000" advTm="48192"/>
    </mc:Choice>
    <mc:Fallback>
      <p:transition spd="slow" advTm="48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09AEF-C5E6-CA2C-A9D1-D8BAE97A7A07}"/>
              </a:ext>
            </a:extLst>
          </p:cNvPr>
          <p:cNvSpPr>
            <a:spLocks noGrp="1"/>
          </p:cNvSpPr>
          <p:nvPr>
            <p:ph type="title"/>
          </p:nvPr>
        </p:nvSpPr>
        <p:spPr/>
        <p:txBody>
          <a:bodyPr/>
          <a:lstStyle/>
          <a:p>
            <a:r>
              <a:rPr lang="en-US" dirty="0"/>
              <a:t>So, what’s a </a:t>
            </a:r>
            <a:r>
              <a:rPr lang="en-US" i="1" dirty="0"/>
              <a:t>good</a:t>
            </a:r>
            <a:r>
              <a:rPr lang="en-US" dirty="0"/>
              <a:t> AUC value?</a:t>
            </a:r>
            <a:br>
              <a:rPr lang="en-US" dirty="0"/>
            </a:br>
            <a:r>
              <a:rPr lang="en-US" sz="3200" dirty="0"/>
              <a:t>(i.e., </a:t>
            </a:r>
            <a:r>
              <a:rPr lang="en-US" sz="3200" i="1" dirty="0"/>
              <a:t>good</a:t>
            </a:r>
            <a:r>
              <a:rPr lang="en-US" sz="3200" dirty="0"/>
              <a:t> performance)?</a:t>
            </a:r>
            <a:endParaRPr lang="en-US" dirty="0"/>
          </a:p>
        </p:txBody>
      </p:sp>
      <p:sp>
        <p:nvSpPr>
          <p:cNvPr id="3" name="Content Placeholder 2">
            <a:extLst>
              <a:ext uri="{FF2B5EF4-FFF2-40B4-BE49-F238E27FC236}">
                <a16:creationId xmlns:a16="http://schemas.microsoft.com/office/drawing/2014/main" id="{9CD7A9CD-6B0E-233F-23CC-053E02137135}"/>
              </a:ext>
            </a:extLst>
          </p:cNvPr>
          <p:cNvSpPr>
            <a:spLocks noGrp="1"/>
          </p:cNvSpPr>
          <p:nvPr>
            <p:ph idx="1"/>
          </p:nvPr>
        </p:nvSpPr>
        <p:spPr>
          <a:xfrm>
            <a:off x="838200" y="1472927"/>
            <a:ext cx="10515600" cy="4849495"/>
          </a:xfrm>
        </p:spPr>
        <p:txBody>
          <a:bodyPr/>
          <a:lstStyle/>
          <a:p>
            <a:pPr marL="0" indent="0">
              <a:buNone/>
            </a:pPr>
            <a:endParaRPr lang="en-US" dirty="0"/>
          </a:p>
          <a:p>
            <a:pPr marL="0" indent="0">
              <a:buNone/>
            </a:pPr>
            <a:r>
              <a:rPr lang="en-US" dirty="0"/>
              <a:t>It depends.</a:t>
            </a:r>
          </a:p>
          <a:p>
            <a:pPr marL="0" indent="0">
              <a:buNone/>
            </a:pPr>
            <a:endParaRPr lang="en-US" dirty="0"/>
          </a:p>
          <a:p>
            <a:r>
              <a:rPr lang="en-US" dirty="0"/>
              <a:t>Are predictions better than random?</a:t>
            </a:r>
          </a:p>
          <a:p>
            <a:r>
              <a:rPr lang="en-US" dirty="0"/>
              <a:t>Are predictions than the previous best performing model?</a:t>
            </a:r>
          </a:p>
          <a:p>
            <a:r>
              <a:rPr lang="en-US" dirty="0"/>
              <a:t>Are predictions better than expert performance?</a:t>
            </a:r>
          </a:p>
          <a:p>
            <a:r>
              <a:rPr lang="en-US" dirty="0"/>
              <a:t>Does performance exceed our (informed) expectations?</a:t>
            </a:r>
          </a:p>
          <a:p>
            <a:endParaRPr lang="en-US" dirty="0"/>
          </a:p>
          <a:p>
            <a:r>
              <a:rPr lang="en-US" b="1" u="sng" dirty="0"/>
              <a:t>Is the model clinically useful?</a:t>
            </a:r>
          </a:p>
        </p:txBody>
      </p:sp>
      <p:pic>
        <p:nvPicPr>
          <p:cNvPr id="4" name="Audio 3">
            <a:hlinkClick r:id="" action="ppaction://media"/>
            <a:extLst>
              <a:ext uri="{FF2B5EF4-FFF2-40B4-BE49-F238E27FC236}">
                <a16:creationId xmlns:a16="http://schemas.microsoft.com/office/drawing/2014/main" id="{941A978A-2ACD-DB30-0CC5-44C0CD009E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16074515"/>
      </p:ext>
    </p:extLst>
  </p:cSld>
  <p:clrMapOvr>
    <a:masterClrMapping/>
  </p:clrMapOvr>
  <mc:AlternateContent xmlns:mc="http://schemas.openxmlformats.org/markup-compatibility/2006">
    <mc:Choice xmlns:p14="http://schemas.microsoft.com/office/powerpoint/2010/main" Requires="p14">
      <p:transition spd="slow" p14:dur="2000" advTm="92032"/>
    </mc:Choice>
    <mc:Fallback>
      <p:transition spd="slow" advTm="920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9E06-6EE7-2044-9326-D9806054AD74}"/>
              </a:ext>
            </a:extLst>
          </p:cNvPr>
          <p:cNvSpPr>
            <a:spLocks noGrp="1"/>
          </p:cNvSpPr>
          <p:nvPr>
            <p:ph type="title"/>
          </p:nvPr>
        </p:nvSpPr>
        <p:spPr/>
        <p:txBody>
          <a:bodyPr/>
          <a:lstStyle/>
          <a:p>
            <a:pPr algn="ctr"/>
            <a:r>
              <a:rPr lang="en-US" dirty="0"/>
              <a:t>OK, we’ve quantified performance across all thresholds. But how do we use the model?</a:t>
            </a:r>
          </a:p>
        </p:txBody>
      </p:sp>
      <p:pic>
        <p:nvPicPr>
          <p:cNvPr id="6" name="Picture 5">
            <a:extLst>
              <a:ext uri="{FF2B5EF4-FFF2-40B4-BE49-F238E27FC236}">
                <a16:creationId xmlns:a16="http://schemas.microsoft.com/office/drawing/2014/main" id="{A65D34D2-540F-0447-B227-F95E5D773A3F}"/>
              </a:ext>
            </a:extLst>
          </p:cNvPr>
          <p:cNvPicPr>
            <a:picLocks noChangeAspect="1"/>
          </p:cNvPicPr>
          <p:nvPr/>
        </p:nvPicPr>
        <p:blipFill rotWithShape="1">
          <a:blip r:embed="rId5"/>
          <a:srcRect r="50000"/>
          <a:stretch/>
        </p:blipFill>
        <p:spPr>
          <a:xfrm>
            <a:off x="6483534" y="1822268"/>
            <a:ext cx="4670607" cy="4670607"/>
          </a:xfrm>
          <a:prstGeom prst="rect">
            <a:avLst/>
          </a:prstGeom>
        </p:spPr>
      </p:pic>
      <p:sp>
        <p:nvSpPr>
          <p:cNvPr id="3" name="TextBox 2">
            <a:extLst>
              <a:ext uri="{FF2B5EF4-FFF2-40B4-BE49-F238E27FC236}">
                <a16:creationId xmlns:a16="http://schemas.microsoft.com/office/drawing/2014/main" id="{66658CFB-0C09-253E-AA29-6E1CCF62AF5D}"/>
              </a:ext>
            </a:extLst>
          </p:cNvPr>
          <p:cNvSpPr txBox="1"/>
          <p:nvPr/>
        </p:nvSpPr>
        <p:spPr>
          <a:xfrm>
            <a:off x="1037859" y="1822268"/>
            <a:ext cx="4282441" cy="4708981"/>
          </a:xfrm>
          <a:prstGeom prst="rect">
            <a:avLst/>
          </a:prstGeom>
          <a:noFill/>
        </p:spPr>
        <p:txBody>
          <a:bodyPr wrap="square" rtlCol="0">
            <a:spAutoFit/>
          </a:bodyPr>
          <a:lstStyle/>
          <a:p>
            <a:r>
              <a:rPr lang="en-US" sz="2000" dirty="0"/>
              <a:t>Sometimes the predicted probability really is what we care about.</a:t>
            </a:r>
          </a:p>
          <a:p>
            <a:pPr marL="285750" indent="-285750">
              <a:buFont typeface="Arial" panose="020B0604020202020204" pitchFamily="34" charset="0"/>
              <a:buChar char="•"/>
            </a:pPr>
            <a:r>
              <a:rPr lang="en-US" sz="2000" i="1" dirty="0"/>
              <a:t>Example</a:t>
            </a:r>
            <a:r>
              <a:rPr lang="en-US" sz="2000" dirty="0"/>
              <a:t>: probability of heart attack</a:t>
            </a:r>
          </a:p>
          <a:p>
            <a:pPr marL="285750" indent="-285750">
              <a:buFont typeface="Arial" panose="020B0604020202020204" pitchFamily="34" charset="0"/>
              <a:buChar char="•"/>
            </a:pPr>
            <a:r>
              <a:rPr lang="en-US" sz="2000" dirty="0"/>
              <a:t>If so, we need to make sure our model is </a:t>
            </a:r>
            <a:r>
              <a:rPr lang="en-US" sz="2000" i="1" dirty="0"/>
              <a:t>calibrated</a:t>
            </a:r>
          </a:p>
          <a:p>
            <a:pPr marL="285750" indent="-285750">
              <a:buFont typeface="Arial" panose="020B0604020202020204" pitchFamily="34" charset="0"/>
              <a:buChar char="•"/>
            </a:pPr>
            <a:endParaRPr lang="en-US" sz="2000" i="1" dirty="0"/>
          </a:p>
          <a:p>
            <a:r>
              <a:rPr lang="en-US" sz="2000" dirty="0"/>
              <a:t>More often, we need to pick a threshold so we can decide whether to:</a:t>
            </a:r>
          </a:p>
          <a:p>
            <a:pPr marL="285750" indent="-285750">
              <a:buFont typeface="Arial" panose="020B0604020202020204" pitchFamily="34" charset="0"/>
              <a:buChar char="•"/>
            </a:pPr>
            <a:r>
              <a:rPr lang="en-US" sz="2000" dirty="0"/>
              <a:t>Alert a provider</a:t>
            </a:r>
          </a:p>
          <a:p>
            <a:pPr marL="285750" indent="-285750">
              <a:buFont typeface="Arial" panose="020B0604020202020204" pitchFamily="34" charset="0"/>
              <a:buChar char="•"/>
            </a:pPr>
            <a:r>
              <a:rPr lang="en-US" sz="2000" dirty="0"/>
              <a:t>Get a biopsy</a:t>
            </a:r>
          </a:p>
          <a:p>
            <a:pPr marL="285750" indent="-285750">
              <a:buFont typeface="Arial" panose="020B0604020202020204" pitchFamily="34" charset="0"/>
              <a:buChar char="•"/>
            </a:pPr>
            <a:r>
              <a:rPr lang="en-US" sz="2000" dirty="0"/>
              <a:t>Refer the patient</a:t>
            </a:r>
          </a:p>
          <a:p>
            <a:pPr marL="285750" indent="-285750">
              <a:buFont typeface="Arial" panose="020B0604020202020204" pitchFamily="34" charset="0"/>
              <a:buChar char="•"/>
            </a:pPr>
            <a:r>
              <a:rPr lang="en-US" sz="2000" dirty="0" err="1"/>
              <a:t>etc</a:t>
            </a:r>
            <a:endParaRPr lang="en-US" sz="2000" dirty="0"/>
          </a:p>
          <a:p>
            <a:pPr marL="285750" indent="-285750">
              <a:buFont typeface="Arial" panose="020B0604020202020204" pitchFamily="34" charset="0"/>
              <a:buChar char="•"/>
            </a:pPr>
            <a:endParaRPr lang="en-US" sz="2000" dirty="0"/>
          </a:p>
          <a:p>
            <a:r>
              <a:rPr lang="en-US" sz="2000" dirty="0"/>
              <a:t>What threshold should we pick? What’s the right tradeoff?</a:t>
            </a:r>
          </a:p>
        </p:txBody>
      </p:sp>
      <p:pic>
        <p:nvPicPr>
          <p:cNvPr id="4" name="Audio 3">
            <a:hlinkClick r:id="" action="ppaction://media"/>
            <a:extLst>
              <a:ext uri="{FF2B5EF4-FFF2-40B4-BE49-F238E27FC236}">
                <a16:creationId xmlns:a16="http://schemas.microsoft.com/office/drawing/2014/main" id="{553C4FCA-0068-B4C0-BC28-12B78DD872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74557230"/>
      </p:ext>
    </p:extLst>
  </p:cSld>
  <p:clrMapOvr>
    <a:masterClrMapping/>
  </p:clrMapOvr>
  <mc:AlternateContent xmlns:mc="http://schemas.openxmlformats.org/markup-compatibility/2006">
    <mc:Choice xmlns:p14="http://schemas.microsoft.com/office/powerpoint/2010/main" Requires="p14">
      <p:transition spd="slow" p14:dur="2000" advTm="41898"/>
    </mc:Choice>
    <mc:Fallback>
      <p:transition spd="slow" advTm="41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br>
              <a:rPr lang="en-US" dirty="0"/>
            </a:br>
            <a:r>
              <a:rPr lang="en-US" sz="3600" i="1" dirty="0"/>
              <a:t>Which performance measure is most important?</a:t>
            </a:r>
            <a:endParaRPr lang="en-US" i="1" dirty="0"/>
          </a:p>
        </p:txBody>
      </p:sp>
      <p:sp>
        <p:nvSpPr>
          <p:cNvPr id="6" name="Content Placeholder 2">
            <a:extLst>
              <a:ext uri="{FF2B5EF4-FFF2-40B4-BE49-F238E27FC236}">
                <a16:creationId xmlns:a16="http://schemas.microsoft.com/office/drawing/2014/main" id="{764CE05D-B083-6933-46FB-097FF7CD928B}"/>
              </a:ext>
            </a:extLst>
          </p:cNvPr>
          <p:cNvSpPr txBox="1">
            <a:spLocks/>
          </p:cNvSpPr>
          <p:nvPr/>
        </p:nvSpPr>
        <p:spPr>
          <a:xfrm>
            <a:off x="990600" y="1978025"/>
            <a:ext cx="10515600" cy="435133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514350" indent="-514350">
              <a:buFont typeface="+mj-lt"/>
              <a:buAutoNum type="arabicPeriod"/>
            </a:pPr>
            <a:r>
              <a:rPr lang="en-US" dirty="0">
                <a:solidFill>
                  <a:schemeClr val="accent2"/>
                </a:solidFill>
              </a:rPr>
              <a:t>A computer vision model that detects carcinoma</a:t>
            </a:r>
          </a:p>
        </p:txBody>
      </p:sp>
      <p:pic>
        <p:nvPicPr>
          <p:cNvPr id="3" name="Audio 2">
            <a:hlinkClick r:id="" action="ppaction://media"/>
            <a:extLst>
              <a:ext uri="{FF2B5EF4-FFF2-40B4-BE49-F238E27FC236}">
                <a16:creationId xmlns:a16="http://schemas.microsoft.com/office/drawing/2014/main" id="{485AFCD8-03C9-57F5-F5A8-15596ED594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12510875"/>
      </p:ext>
    </p:extLst>
  </p:cSld>
  <p:clrMapOvr>
    <a:masterClrMapping/>
  </p:clrMapOvr>
  <mc:AlternateContent xmlns:mc="http://schemas.openxmlformats.org/markup-compatibility/2006">
    <mc:Choice xmlns:p14="http://schemas.microsoft.com/office/powerpoint/2010/main" Requires="p14">
      <p:transition spd="slow" p14:dur="2000" advTm="28000"/>
    </mc:Choice>
    <mc:Fallback>
      <p:transition spd="slow" advTm="28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947"/>
          <a:stretch/>
        </p:blipFill>
        <p:spPr>
          <a:xfrm>
            <a:off x="3894267" y="2666577"/>
            <a:ext cx="4061013"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sensitivity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642703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5658864" y="286469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41A8CAF9-0014-CD39-7EC0-C205A883BF4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26022482"/>
      </p:ext>
    </p:extLst>
  </p:cSld>
  <p:clrMapOvr>
    <a:masterClrMapping/>
  </p:clrMapOvr>
  <mc:AlternateContent xmlns:mc="http://schemas.openxmlformats.org/markup-compatibility/2006">
    <mc:Choice xmlns:p14="http://schemas.microsoft.com/office/powerpoint/2010/main" Requires="p14">
      <p:transition spd="slow" p14:dur="2000" advTm="11178"/>
    </mc:Choice>
    <mc:Fallback>
      <p:transition spd="slow" advTm="11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algorithm that detects atrial fibrillation in Apple Watch users</a:t>
            </a:r>
          </a:p>
        </p:txBody>
      </p:sp>
      <p:pic>
        <p:nvPicPr>
          <p:cNvPr id="4" name="Audio 3">
            <a:hlinkClick r:id="" action="ppaction://media"/>
            <a:extLst>
              <a:ext uri="{FF2B5EF4-FFF2-40B4-BE49-F238E27FC236}">
                <a16:creationId xmlns:a16="http://schemas.microsoft.com/office/drawing/2014/main" id="{B7585F71-204D-CE45-B37D-C3E05DF026E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28734273"/>
      </p:ext>
    </p:extLst>
  </p:cSld>
  <p:clrMapOvr>
    <a:masterClrMapping/>
  </p:clrMapOvr>
  <mc:AlternateContent xmlns:mc="http://schemas.openxmlformats.org/markup-compatibility/2006">
    <mc:Choice xmlns:p14="http://schemas.microsoft.com/office/powerpoint/2010/main" Requires="p14">
      <p:transition spd="slow" p14:dur="2000" advTm="21376"/>
    </mc:Choice>
    <mc:Fallback>
      <p:transition spd="slow" advTm="2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786"/>
          <a:stretch/>
        </p:blipFill>
        <p:spPr>
          <a:xfrm>
            <a:off x="3894268" y="2666577"/>
            <a:ext cx="4074076"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specificity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995400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570292" y="3880694"/>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1FD69EA3-D4A0-199F-5C62-F06561AEE42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59272697"/>
      </p:ext>
    </p:extLst>
  </p:cSld>
  <p:clrMapOvr>
    <a:masterClrMapping/>
  </p:clrMapOvr>
  <mc:AlternateContent xmlns:mc="http://schemas.openxmlformats.org/markup-compatibility/2006">
    <mc:Choice xmlns:p14="http://schemas.microsoft.com/office/powerpoint/2010/main" Requires="p14">
      <p:transition spd="slow" p14:dur="2000" advTm="5493"/>
    </mc:Choice>
    <mc:Fallback>
      <p:transition spd="slow" advTm="5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endParaRPr lang="en-US" dirty="0"/>
          </a:p>
          <a:p>
            <a:pPr marL="514350" indent="-514350">
              <a:buFont typeface="+mj-lt"/>
              <a:buAutoNum type="arabicPeriod"/>
            </a:pPr>
            <a:r>
              <a:rPr lang="en-US" dirty="0"/>
              <a:t>An algorithm that detects atrial fibrillation in Apple Watch users</a:t>
            </a:r>
          </a:p>
          <a:p>
            <a:pPr marL="514350" indent="-514350">
              <a:buFont typeface="+mj-lt"/>
              <a:buAutoNum type="arabicPeriod"/>
            </a:pPr>
            <a:endParaRPr lang="en-US" dirty="0"/>
          </a:p>
          <a:p>
            <a:pPr marL="514350" indent="-514350">
              <a:buFont typeface="+mj-lt"/>
              <a:buAutoNum type="arabicPeriod"/>
            </a:pPr>
            <a:r>
              <a:rPr lang="en-US" dirty="0">
                <a:solidFill>
                  <a:schemeClr val="accent2"/>
                </a:solidFill>
              </a:rPr>
              <a:t>An EHR-based model that monitors autism risk</a:t>
            </a:r>
          </a:p>
        </p:txBody>
      </p:sp>
      <p:pic>
        <p:nvPicPr>
          <p:cNvPr id="4" name="Audio 3">
            <a:hlinkClick r:id="" action="ppaction://media"/>
            <a:extLst>
              <a:ext uri="{FF2B5EF4-FFF2-40B4-BE49-F238E27FC236}">
                <a16:creationId xmlns:a16="http://schemas.microsoft.com/office/drawing/2014/main" id="{1FEA23CA-E33E-D9E2-522A-8725AB91ED0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73726782"/>
      </p:ext>
    </p:extLst>
  </p:cSld>
  <p:clrMapOvr>
    <a:masterClrMapping/>
  </p:clrMapOvr>
  <mc:AlternateContent xmlns:mc="http://schemas.openxmlformats.org/markup-compatibility/2006">
    <mc:Choice xmlns:p14="http://schemas.microsoft.com/office/powerpoint/2010/main" Requires="p14">
      <p:transition spd="slow" p14:dur="2000" advTm="32160"/>
    </mc:Choice>
    <mc:Fallback>
      <p:transition spd="slow" advTm="32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rotWithShape="1">
          <a:blip r:embed="rId6"/>
          <a:srcRect r="49947"/>
          <a:stretch/>
        </p:blipFill>
        <p:spPr>
          <a:xfrm>
            <a:off x="3894267" y="2666577"/>
            <a:ext cx="4061013"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balanced</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8183266"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889606" y="3217092"/>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C33D9112-BA9D-17DB-F1EA-0EBFF3A786A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103473701"/>
      </p:ext>
    </p:extLst>
  </p:cSld>
  <p:clrMapOvr>
    <a:masterClrMapping/>
  </p:clrMapOvr>
  <mc:AlternateContent xmlns:mc="http://schemas.openxmlformats.org/markup-compatibility/2006">
    <mc:Choice xmlns:p14="http://schemas.microsoft.com/office/powerpoint/2010/main" Requires="p14">
      <p:transition spd="slow" p14:dur="2000" advTm="7829"/>
    </mc:Choice>
    <mc:Fallback>
      <p:transition spd="slow" advTm="78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DA13A3-7A9E-0C45-9780-C41A9E763217}"/>
              </a:ext>
            </a:extLst>
          </p:cNvPr>
          <p:cNvSpPr>
            <a:spLocks noGrp="1"/>
          </p:cNvSpPr>
          <p:nvPr>
            <p:ph type="title"/>
          </p:nvPr>
        </p:nvSpPr>
        <p:spPr/>
        <p:txBody>
          <a:bodyPr/>
          <a:lstStyle/>
          <a:p>
            <a:r>
              <a:rPr lang="en-US" dirty="0"/>
              <a:t>Healthcare Scenarios</a:t>
            </a:r>
          </a:p>
        </p:txBody>
      </p:sp>
      <p:sp>
        <p:nvSpPr>
          <p:cNvPr id="3" name="Content Placeholder 2">
            <a:extLst>
              <a:ext uri="{FF2B5EF4-FFF2-40B4-BE49-F238E27FC236}">
                <a16:creationId xmlns:a16="http://schemas.microsoft.com/office/drawing/2014/main" id="{1A5973A7-560F-214F-84CC-6DA04B1FB907}"/>
              </a:ext>
            </a:extLst>
          </p:cNvPr>
          <p:cNvSpPr>
            <a:spLocks noGrp="1"/>
          </p:cNvSpPr>
          <p:nvPr>
            <p:ph idx="1"/>
          </p:nvPr>
        </p:nvSpPr>
        <p:spPr/>
        <p:txBody>
          <a:bodyPr/>
          <a:lstStyle/>
          <a:p>
            <a:pPr marL="514350" indent="-514350">
              <a:buFont typeface="+mj-lt"/>
              <a:buAutoNum type="arabicPeriod"/>
            </a:pPr>
            <a:r>
              <a:rPr lang="en-US" dirty="0"/>
              <a:t>A computer vision model that detects carcinoma</a:t>
            </a:r>
          </a:p>
          <a:p>
            <a:pPr marL="514350" indent="-514350">
              <a:buFont typeface="+mj-lt"/>
              <a:buAutoNum type="arabicPeriod"/>
            </a:pPr>
            <a:r>
              <a:rPr lang="en-US" dirty="0"/>
              <a:t>An algorithm that detects atrial fibrillation in Apple Watch users</a:t>
            </a:r>
          </a:p>
          <a:p>
            <a:pPr marL="514350" indent="-514350">
              <a:buFont typeface="+mj-lt"/>
              <a:buAutoNum type="arabicPeriod"/>
            </a:pPr>
            <a:r>
              <a:rPr lang="en-US" dirty="0"/>
              <a:t>An EHR-based model that monitors autism risk</a:t>
            </a:r>
          </a:p>
          <a:p>
            <a:pPr marL="514350" indent="-514350">
              <a:buFont typeface="+mj-lt"/>
              <a:buAutoNum type="arabicPeriod"/>
            </a:pPr>
            <a:endParaRPr lang="en-US" dirty="0">
              <a:solidFill>
                <a:schemeClr val="accent2"/>
              </a:solidFill>
            </a:endParaRPr>
          </a:p>
          <a:p>
            <a:r>
              <a:rPr lang="en-US" dirty="0">
                <a:solidFill>
                  <a:schemeClr val="tx2"/>
                </a:solidFill>
              </a:rPr>
              <a:t>Sometimes specificity and sensitivity are difficult to interpret, particularly for </a:t>
            </a:r>
            <a:r>
              <a:rPr lang="en-US" u="sng" dirty="0">
                <a:solidFill>
                  <a:schemeClr val="tx2"/>
                </a:solidFill>
              </a:rPr>
              <a:t>rare conditions or events</a:t>
            </a:r>
            <a:r>
              <a:rPr lang="en-US" dirty="0">
                <a:solidFill>
                  <a:schemeClr val="tx2"/>
                </a:solidFill>
              </a:rPr>
              <a:t>.</a:t>
            </a:r>
          </a:p>
          <a:p>
            <a:r>
              <a:rPr lang="en-US" dirty="0">
                <a:solidFill>
                  <a:schemeClr val="tx2"/>
                </a:solidFill>
              </a:rPr>
              <a:t>The most clinically relevant measure is often the </a:t>
            </a:r>
            <a:r>
              <a:rPr lang="en-US" u="sng" dirty="0">
                <a:solidFill>
                  <a:schemeClr val="tx2"/>
                </a:solidFill>
              </a:rPr>
              <a:t>positive predictive value</a:t>
            </a:r>
            <a:r>
              <a:rPr lang="en-US" dirty="0">
                <a:solidFill>
                  <a:schemeClr val="tx2"/>
                </a:solidFill>
              </a:rPr>
              <a:t> (or negative predictive value).</a:t>
            </a:r>
          </a:p>
        </p:txBody>
      </p:sp>
      <p:pic>
        <p:nvPicPr>
          <p:cNvPr id="4" name="Audio 3">
            <a:hlinkClick r:id="" action="ppaction://media"/>
            <a:extLst>
              <a:ext uri="{FF2B5EF4-FFF2-40B4-BE49-F238E27FC236}">
                <a16:creationId xmlns:a16="http://schemas.microsoft.com/office/drawing/2014/main" id="{AABAB836-38FC-7B66-0930-2083D26668D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60681869"/>
      </p:ext>
    </p:extLst>
  </p:cSld>
  <p:clrMapOvr>
    <a:masterClrMapping/>
  </p:clrMapOvr>
  <mc:AlternateContent xmlns:mc="http://schemas.openxmlformats.org/markup-compatibility/2006">
    <mc:Choice xmlns:p14="http://schemas.microsoft.com/office/powerpoint/2010/main" Requires="p14">
      <p:transition spd="slow" p14:dur="2000" advTm="35072"/>
    </mc:Choice>
    <mc:Fallback>
      <p:transition spd="slow" advTm="350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C3C668-9497-86E2-A1A6-C91697AB07A7}"/>
              </a:ext>
            </a:extLst>
          </p:cNvPr>
          <p:cNvSpPr>
            <a:spLocks noGrp="1"/>
          </p:cNvSpPr>
          <p:nvPr>
            <p:ph type="title"/>
          </p:nvPr>
        </p:nvSpPr>
        <p:spPr/>
        <p:txBody>
          <a:bodyPr/>
          <a:lstStyle/>
          <a:p>
            <a:r>
              <a:rPr lang="en-US" dirty="0"/>
              <a:t>The Precision-Recall Curve</a:t>
            </a:r>
            <a:br>
              <a:rPr lang="en-US" dirty="0"/>
            </a:br>
            <a:r>
              <a:rPr lang="en-US" sz="3200" dirty="0"/>
              <a:t>(i.e., PPV-Sensitivity Curve)</a:t>
            </a:r>
            <a:endParaRPr lang="en-US" dirty="0"/>
          </a:p>
        </p:txBody>
      </p:sp>
      <p:sp>
        <p:nvSpPr>
          <p:cNvPr id="3" name="Content Placeholder 2">
            <a:extLst>
              <a:ext uri="{FF2B5EF4-FFF2-40B4-BE49-F238E27FC236}">
                <a16:creationId xmlns:a16="http://schemas.microsoft.com/office/drawing/2014/main" id="{14C9CAC0-E156-9EFB-42F0-090E9D686EA0}"/>
              </a:ext>
            </a:extLst>
          </p:cNvPr>
          <p:cNvSpPr>
            <a:spLocks noGrp="1"/>
          </p:cNvSpPr>
          <p:nvPr>
            <p:ph idx="1"/>
          </p:nvPr>
        </p:nvSpPr>
        <p:spPr>
          <a:xfrm>
            <a:off x="838201" y="1921825"/>
            <a:ext cx="4739640" cy="4351338"/>
          </a:xfrm>
        </p:spPr>
        <p:txBody>
          <a:bodyPr/>
          <a:lstStyle/>
          <a:p>
            <a:r>
              <a:rPr lang="en-US" sz="2400" dirty="0"/>
              <a:t>Often has greater direct clinical relevance than the ROC curve</a:t>
            </a:r>
          </a:p>
          <a:p>
            <a:endParaRPr lang="en-US" sz="2400" dirty="0"/>
          </a:p>
          <a:p>
            <a:r>
              <a:rPr lang="en-US" sz="2400" dirty="0"/>
              <a:t>The </a:t>
            </a:r>
            <a:r>
              <a:rPr lang="en-US" sz="2400" i="1" dirty="0"/>
              <a:t>no information </a:t>
            </a:r>
            <a:r>
              <a:rPr lang="en-US" sz="2400" dirty="0"/>
              <a:t>classifier always achieves PPV equal to the </a:t>
            </a:r>
            <a:r>
              <a:rPr lang="en-US" sz="2400" i="1" dirty="0"/>
              <a:t>base rate</a:t>
            </a:r>
            <a:r>
              <a:rPr lang="en-US" sz="2400" dirty="0"/>
              <a:t>, or </a:t>
            </a:r>
            <a:r>
              <a:rPr lang="en-US" sz="2400" i="1" dirty="0"/>
              <a:t>prevalence </a:t>
            </a:r>
            <a:r>
              <a:rPr lang="en-US" sz="2400" dirty="0"/>
              <a:t>(why?)</a:t>
            </a:r>
          </a:p>
          <a:p>
            <a:endParaRPr lang="en-US" sz="2400" dirty="0"/>
          </a:p>
          <a:p>
            <a:r>
              <a:rPr lang="en-US" sz="2400" dirty="0"/>
              <a:t>PPV as well as the area under this curve (average precision) must be interpreted relative to prevalence</a:t>
            </a:r>
          </a:p>
        </p:txBody>
      </p:sp>
      <p:pic>
        <p:nvPicPr>
          <p:cNvPr id="4" name="Picture 3">
            <a:extLst>
              <a:ext uri="{FF2B5EF4-FFF2-40B4-BE49-F238E27FC236}">
                <a16:creationId xmlns:a16="http://schemas.microsoft.com/office/drawing/2014/main" id="{AC451E2A-5A3A-6218-E39D-802C767BB3AA}"/>
              </a:ext>
            </a:extLst>
          </p:cNvPr>
          <p:cNvPicPr>
            <a:picLocks noChangeAspect="1"/>
          </p:cNvPicPr>
          <p:nvPr/>
        </p:nvPicPr>
        <p:blipFill rotWithShape="1">
          <a:blip r:embed="rId5"/>
          <a:srcRect l="49087"/>
          <a:stretch/>
        </p:blipFill>
        <p:spPr>
          <a:xfrm>
            <a:off x="6256407" y="1498288"/>
            <a:ext cx="5097393" cy="5006012"/>
          </a:xfrm>
          <a:prstGeom prst="rect">
            <a:avLst/>
          </a:prstGeom>
        </p:spPr>
      </p:pic>
      <p:pic>
        <p:nvPicPr>
          <p:cNvPr id="5" name="Audio 4">
            <a:hlinkClick r:id="" action="ppaction://media"/>
            <a:extLst>
              <a:ext uri="{FF2B5EF4-FFF2-40B4-BE49-F238E27FC236}">
                <a16:creationId xmlns:a16="http://schemas.microsoft.com/office/drawing/2014/main" id="{6A31F4D5-2C99-D88D-0A98-A7A9F58D380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7623702"/>
      </p:ext>
    </p:extLst>
  </p:cSld>
  <p:clrMapOvr>
    <a:masterClrMapping/>
  </p:clrMapOvr>
  <mc:AlternateContent xmlns:mc="http://schemas.openxmlformats.org/markup-compatibility/2006">
    <mc:Choice xmlns:p14="http://schemas.microsoft.com/office/powerpoint/2010/main" Requires="p14">
      <p:transition spd="slow" p14:dur="2000" advTm="43189"/>
    </mc:Choice>
    <mc:Fallback>
      <p:transition spd="slow" advTm="43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sp>
        <p:nvSpPr>
          <p:cNvPr id="6" name="Rectangle 5">
            <a:extLst>
              <a:ext uri="{FF2B5EF4-FFF2-40B4-BE49-F238E27FC236}">
                <a16:creationId xmlns:a16="http://schemas.microsoft.com/office/drawing/2014/main" id="{2E5A1D9A-0F90-1B20-A1DD-867DFA1BD3E5}"/>
              </a:ext>
            </a:extLst>
          </p:cNvPr>
          <p:cNvSpPr/>
          <p:nvPr/>
        </p:nvSpPr>
        <p:spPr>
          <a:xfrm>
            <a:off x="1867990" y="1360545"/>
            <a:ext cx="9548948" cy="4700621"/>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9ED0EFF0-A3D6-BE9F-0181-05583FFE7A7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94389017"/>
      </p:ext>
    </p:extLst>
  </p:cSld>
  <p:clrMapOvr>
    <a:masterClrMapping/>
  </p:clrMapOvr>
  <mc:AlternateContent xmlns:mc="http://schemas.openxmlformats.org/markup-compatibility/2006">
    <mc:Choice xmlns:p14="http://schemas.microsoft.com/office/powerpoint/2010/main" Requires="p14">
      <p:transition spd="slow" p14:dur="2000" advTm="40085"/>
    </mc:Choice>
    <mc:Fallback>
      <p:transition spd="slow" advTm="40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sensitivity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642703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5658864" y="286469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643082" y="3916978"/>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E2B4E255-7E7F-DAE2-EBDB-32894202F4D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007443108"/>
      </p:ext>
    </p:extLst>
  </p:cSld>
  <p:clrMapOvr>
    <a:masterClrMapping/>
  </p:clrMapOvr>
  <mc:AlternateContent xmlns:mc="http://schemas.openxmlformats.org/markup-compatibility/2006">
    <mc:Choice xmlns:p14="http://schemas.microsoft.com/office/powerpoint/2010/main" Requires="p14">
      <p:transition spd="slow" p14:dur="2000" advTm="12085"/>
    </mc:Choice>
    <mc:Fallback>
      <p:transition spd="slow" advTm="12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high specificity</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9954007"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570292" y="3880694"/>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0598056" y="298806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34D6BB2-D975-5F37-59ED-EB5585C25F1E}"/>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2114658"/>
      </p:ext>
    </p:extLst>
  </p:cSld>
  <p:clrMapOvr>
    <a:masterClrMapping/>
  </p:clrMapOvr>
  <mc:AlternateContent xmlns:mc="http://schemas.openxmlformats.org/markup-compatibility/2006">
    <mc:Choice xmlns:p14="http://schemas.microsoft.com/office/powerpoint/2010/main" Requires="p14">
      <p:transition spd="slow" p14:dur="2000" advTm="9344"/>
    </mc:Choice>
    <mc:Fallback>
      <p:transition spd="slow" advTm="9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DB5A59-BB16-1843-985C-20C7DF2E47CB}"/>
              </a:ext>
            </a:extLst>
          </p:cNvPr>
          <p:cNvPicPr>
            <a:picLocks noChangeAspect="1"/>
          </p:cNvPicPr>
          <p:nvPr/>
        </p:nvPicPr>
        <p:blipFill>
          <a:blip r:embed="rId5"/>
          <a:stretch>
            <a:fillRect/>
          </a:stretch>
        </p:blipFill>
        <p:spPr>
          <a:xfrm>
            <a:off x="5619235" y="243523"/>
            <a:ext cx="4663440" cy="2331720"/>
          </a:xfrm>
          <a:prstGeom prst="rect">
            <a:avLst/>
          </a:prstGeom>
        </p:spPr>
      </p:pic>
      <p:pic>
        <p:nvPicPr>
          <p:cNvPr id="7" name="Picture 6">
            <a:extLst>
              <a:ext uri="{FF2B5EF4-FFF2-40B4-BE49-F238E27FC236}">
                <a16:creationId xmlns:a16="http://schemas.microsoft.com/office/drawing/2014/main" id="{A6B8B223-676B-534D-AF6E-6CD2B74871C5}"/>
              </a:ext>
            </a:extLst>
          </p:cNvPr>
          <p:cNvPicPr>
            <a:picLocks noChangeAspect="1"/>
          </p:cNvPicPr>
          <p:nvPr/>
        </p:nvPicPr>
        <p:blipFill>
          <a:blip r:embed="rId6"/>
          <a:stretch>
            <a:fillRect/>
          </a:stretch>
        </p:blipFill>
        <p:spPr>
          <a:xfrm>
            <a:off x="3894267" y="2666577"/>
            <a:ext cx="8113377" cy="4056689"/>
          </a:xfrm>
          <a:prstGeom prst="rect">
            <a:avLst/>
          </a:prstGeom>
        </p:spPr>
      </p:pic>
      <p:sp>
        <p:nvSpPr>
          <p:cNvPr id="8" name="Title 1">
            <a:extLst>
              <a:ext uri="{FF2B5EF4-FFF2-40B4-BE49-F238E27FC236}">
                <a16:creationId xmlns:a16="http://schemas.microsoft.com/office/drawing/2014/main" id="{4A84A116-85E5-FE46-8077-FE63250F7AFB}"/>
              </a:ext>
            </a:extLst>
          </p:cNvPr>
          <p:cNvSpPr>
            <a:spLocks noGrp="1"/>
          </p:cNvSpPr>
          <p:nvPr>
            <p:ph type="title"/>
          </p:nvPr>
        </p:nvSpPr>
        <p:spPr>
          <a:xfrm>
            <a:off x="461682" y="354367"/>
            <a:ext cx="10515600" cy="1325563"/>
          </a:xfrm>
        </p:spPr>
        <p:txBody>
          <a:bodyPr/>
          <a:lstStyle/>
          <a:p>
            <a:r>
              <a:rPr lang="en-US" dirty="0"/>
              <a:t>Operating Point:</a:t>
            </a:r>
            <a:br>
              <a:rPr lang="en-US" dirty="0"/>
            </a:br>
            <a:br>
              <a:rPr lang="en-US" dirty="0"/>
            </a:br>
            <a:r>
              <a:rPr lang="en-US" i="1" dirty="0"/>
              <a:t>balanced</a:t>
            </a:r>
          </a:p>
        </p:txBody>
      </p:sp>
      <p:cxnSp>
        <p:nvCxnSpPr>
          <p:cNvPr id="9" name="Straight Connector 8">
            <a:extLst>
              <a:ext uri="{FF2B5EF4-FFF2-40B4-BE49-F238E27FC236}">
                <a16:creationId xmlns:a16="http://schemas.microsoft.com/office/drawing/2014/main" id="{E84BCA38-7221-DD4E-8DBD-BDBD7BD3E988}"/>
              </a:ext>
            </a:extLst>
          </p:cNvPr>
          <p:cNvCxnSpPr>
            <a:cxnSpLocks/>
          </p:cNvCxnSpPr>
          <p:nvPr/>
        </p:nvCxnSpPr>
        <p:spPr>
          <a:xfrm>
            <a:off x="8183266" y="157459"/>
            <a:ext cx="0" cy="2312210"/>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7AC8512F-01D0-2A46-A9EF-F69CB284452C}"/>
              </a:ext>
            </a:extLst>
          </p:cNvPr>
          <p:cNvSpPr/>
          <p:nvPr/>
        </p:nvSpPr>
        <p:spPr>
          <a:xfrm>
            <a:off x="4889606" y="3217092"/>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1D00B6C1-790E-214F-B195-1B9CEE53D153}"/>
              </a:ext>
            </a:extLst>
          </p:cNvPr>
          <p:cNvSpPr/>
          <p:nvPr/>
        </p:nvSpPr>
        <p:spPr>
          <a:xfrm>
            <a:off x="11265712" y="3278347"/>
            <a:ext cx="182880" cy="182880"/>
          </a:xfrm>
          <a:prstGeom prst="ellipse">
            <a:avLst/>
          </a:prstGeom>
          <a:noFill/>
          <a:ln w="38100">
            <a:solidFill>
              <a:srgbClr val="BE0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1">
            <a:hlinkClick r:id="" action="ppaction://media"/>
            <a:extLst>
              <a:ext uri="{FF2B5EF4-FFF2-40B4-BE49-F238E27FC236}">
                <a16:creationId xmlns:a16="http://schemas.microsoft.com/office/drawing/2014/main" id="{64CEAC4A-1A6A-6BCF-2303-74AE90656A5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83021969"/>
      </p:ext>
    </p:extLst>
  </p:cSld>
  <p:clrMapOvr>
    <a:masterClrMapping/>
  </p:clrMapOvr>
  <mc:AlternateContent xmlns:mc="http://schemas.openxmlformats.org/markup-compatibility/2006">
    <mc:Choice xmlns:p14="http://schemas.microsoft.com/office/powerpoint/2010/main" Requires="p14">
      <p:transition spd="slow" p14:dur="2000" advTm="9973"/>
    </mc:Choice>
    <mc:Fallback>
      <p:transition spd="slow" advTm="9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4C450-3A45-A033-538E-F51C5D653D06}"/>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C257A09E-34B6-ABB5-3BE5-E2ABFBA4896B}"/>
              </a:ext>
            </a:extLst>
          </p:cNvPr>
          <p:cNvSpPr>
            <a:spLocks noGrp="1"/>
          </p:cNvSpPr>
          <p:nvPr>
            <p:ph idx="1"/>
          </p:nvPr>
        </p:nvSpPr>
        <p:spPr>
          <a:xfrm>
            <a:off x="838200" y="1433740"/>
            <a:ext cx="10515600" cy="4351338"/>
          </a:xfrm>
        </p:spPr>
        <p:txBody>
          <a:bodyPr/>
          <a:lstStyle/>
          <a:p>
            <a:r>
              <a:rPr lang="en-US" dirty="0"/>
              <a:t>It is critical to understand performance measures in order to critically evaluate models and put them to clinical/healthcare use.</a:t>
            </a:r>
          </a:p>
          <a:p>
            <a:endParaRPr lang="en-US" dirty="0"/>
          </a:p>
          <a:p>
            <a:r>
              <a:rPr lang="en-US" dirty="0"/>
              <a:t>To contextualize performance, we often compare models to a </a:t>
            </a:r>
            <a:r>
              <a:rPr lang="en-US" i="1" dirty="0"/>
              <a:t>no information </a:t>
            </a:r>
            <a:r>
              <a:rPr lang="en-US" dirty="0"/>
              <a:t>model whose predictions are random.</a:t>
            </a:r>
          </a:p>
          <a:p>
            <a:endParaRPr lang="en-US" dirty="0"/>
          </a:p>
          <a:p>
            <a:r>
              <a:rPr lang="en-US" dirty="0"/>
              <a:t>However, </a:t>
            </a:r>
            <a:r>
              <a:rPr lang="en-US" i="1" dirty="0"/>
              <a:t>good</a:t>
            </a:r>
            <a:r>
              <a:rPr lang="en-US" dirty="0"/>
              <a:t> performance depends on existing alternative approaches, both tech- and non-tech-based, and the clinical scenario.</a:t>
            </a:r>
          </a:p>
          <a:p>
            <a:endParaRPr lang="en-US" dirty="0"/>
          </a:p>
          <a:p>
            <a:r>
              <a:rPr lang="en-US" dirty="0"/>
              <a:t>Which measure is most important also depends on the clinical scenario.</a:t>
            </a:r>
          </a:p>
        </p:txBody>
      </p:sp>
      <p:pic>
        <p:nvPicPr>
          <p:cNvPr id="4" name="Audio 3">
            <a:hlinkClick r:id="" action="ppaction://media"/>
            <a:extLst>
              <a:ext uri="{FF2B5EF4-FFF2-40B4-BE49-F238E27FC236}">
                <a16:creationId xmlns:a16="http://schemas.microsoft.com/office/drawing/2014/main" id="{9620ECF1-677C-6AE8-3D7B-FB32E9E4F2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71421214"/>
      </p:ext>
    </p:extLst>
  </p:cSld>
  <p:clrMapOvr>
    <a:masterClrMapping/>
  </p:clrMapOvr>
  <mc:AlternateContent xmlns:mc="http://schemas.openxmlformats.org/markup-compatibility/2006">
    <mc:Choice xmlns:p14="http://schemas.microsoft.com/office/powerpoint/2010/main" Requires="p14">
      <p:transition spd="slow" p14:dur="2000" advTm="38912"/>
    </mc:Choice>
    <mc:Fallback>
      <p:transition spd="slow" advTm="389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27538-1687-8BA5-3168-F29A2037CC91}"/>
              </a:ext>
            </a:extLst>
          </p:cNvPr>
          <p:cNvSpPr>
            <a:spLocks noGrp="1"/>
          </p:cNvSpPr>
          <p:nvPr>
            <p:ph type="title"/>
          </p:nvPr>
        </p:nvSpPr>
        <p:spPr/>
        <p:txBody>
          <a:bodyPr/>
          <a:lstStyle/>
          <a:p>
            <a:r>
              <a:rPr lang="en-US" dirty="0"/>
              <a:t>Supplementary Content</a:t>
            </a:r>
          </a:p>
        </p:txBody>
      </p:sp>
      <p:sp>
        <p:nvSpPr>
          <p:cNvPr id="3" name="Text Placeholder 2">
            <a:extLst>
              <a:ext uri="{FF2B5EF4-FFF2-40B4-BE49-F238E27FC236}">
                <a16:creationId xmlns:a16="http://schemas.microsoft.com/office/drawing/2014/main" id="{98DEE49B-DF4F-EA4F-A16D-6ED9F13C60DA}"/>
              </a:ext>
            </a:extLst>
          </p:cNvPr>
          <p:cNvSpPr>
            <a:spLocks noGrp="1"/>
          </p:cNvSpPr>
          <p:nvPr>
            <p:ph type="body" idx="1"/>
          </p:nvPr>
        </p:nvSpPr>
        <p:spPr/>
        <p:txBody>
          <a:bodyPr/>
          <a:lstStyle/>
          <a:p>
            <a:endParaRPr lang="en-US"/>
          </a:p>
        </p:txBody>
      </p:sp>
      <p:pic>
        <p:nvPicPr>
          <p:cNvPr id="5" name="Audio 4">
            <a:hlinkClick r:id="" action="ppaction://media"/>
            <a:extLst>
              <a:ext uri="{FF2B5EF4-FFF2-40B4-BE49-F238E27FC236}">
                <a16:creationId xmlns:a16="http://schemas.microsoft.com/office/drawing/2014/main" id="{A334F459-968F-21CC-F874-D4BE2AF5BB3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679082"/>
      </p:ext>
    </p:extLst>
  </p:cSld>
  <p:clrMapOvr>
    <a:masterClrMapping/>
  </p:clrMapOvr>
  <mc:AlternateContent xmlns:mc="http://schemas.openxmlformats.org/markup-compatibility/2006">
    <mc:Choice xmlns:p14="http://schemas.microsoft.com/office/powerpoint/2010/main" Requires="p14">
      <p:transition spd="slow" p14:dur="2000" advTm="13376"/>
    </mc:Choice>
    <mc:Fallback>
      <p:transition spd="slow" advTm="13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“Confusion Matrix”</a:t>
            </a:r>
          </a:p>
        </p:txBody>
      </p:sp>
      <p:graphicFrame>
        <p:nvGraphicFramePr>
          <p:cNvPr id="4" name="Table 4">
            <a:extLst>
              <a:ext uri="{FF2B5EF4-FFF2-40B4-BE49-F238E27FC236}">
                <a16:creationId xmlns:a16="http://schemas.microsoft.com/office/drawing/2014/main" id="{2D7C9BEA-74BA-4948-92E9-E7728BEF76B0}"/>
              </a:ext>
            </a:extLst>
          </p:cNvPr>
          <p:cNvGraphicFramePr>
            <a:graphicFrameLocks noGrp="1"/>
          </p:cNvGraphicFramePr>
          <p:nvPr>
            <p:extLst>
              <p:ext uri="{D42A27DB-BD31-4B8C-83A1-F6EECF244321}">
                <p14:modId xmlns:p14="http://schemas.microsoft.com/office/powerpoint/2010/main" val="1574869353"/>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5" name="TextBox 4">
            <a:extLst>
              <a:ext uri="{FF2B5EF4-FFF2-40B4-BE49-F238E27FC236}">
                <a16:creationId xmlns:a16="http://schemas.microsoft.com/office/drawing/2014/main" id="{5896FFAE-7028-7E41-A6B7-D0D9E56A0392}"/>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6" name="TextBox 5">
            <a:extLst>
              <a:ext uri="{FF2B5EF4-FFF2-40B4-BE49-F238E27FC236}">
                <a16:creationId xmlns:a16="http://schemas.microsoft.com/office/drawing/2014/main" id="{5795FB58-6841-8749-9968-6DB30F2B13BF}"/>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7" name="Table 4">
            <a:extLst>
              <a:ext uri="{FF2B5EF4-FFF2-40B4-BE49-F238E27FC236}">
                <a16:creationId xmlns:a16="http://schemas.microsoft.com/office/drawing/2014/main" id="{AE228486-93C8-A44C-94CB-4DB254944887}"/>
              </a:ext>
            </a:extLst>
          </p:cNvPr>
          <p:cNvGraphicFramePr>
            <a:graphicFrameLocks noGrp="1"/>
          </p:cNvGraphicFramePr>
          <p:nvPr>
            <p:extLst>
              <p:ext uri="{D42A27DB-BD31-4B8C-83A1-F6EECF244321}">
                <p14:modId xmlns:p14="http://schemas.microsoft.com/office/powerpoint/2010/main" val="2751358986"/>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8" name="TextBox 7">
            <a:extLst>
              <a:ext uri="{FF2B5EF4-FFF2-40B4-BE49-F238E27FC236}">
                <a16:creationId xmlns:a16="http://schemas.microsoft.com/office/drawing/2014/main" id="{A5617D1A-20B1-EC4C-8925-68F509D8BFFC}"/>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9" name="TextBox 8">
            <a:extLst>
              <a:ext uri="{FF2B5EF4-FFF2-40B4-BE49-F238E27FC236}">
                <a16:creationId xmlns:a16="http://schemas.microsoft.com/office/drawing/2014/main" id="{515108C2-BA6B-1C4A-A3EC-EF28D7BA3265}"/>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pic>
        <p:nvPicPr>
          <p:cNvPr id="10" name="Audio 9">
            <a:hlinkClick r:id="" action="ppaction://media"/>
            <a:extLst>
              <a:ext uri="{FF2B5EF4-FFF2-40B4-BE49-F238E27FC236}">
                <a16:creationId xmlns:a16="http://schemas.microsoft.com/office/drawing/2014/main" id="{E4FFBAF3-B9B0-2E4F-BCA7-410F8B159C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17298643"/>
      </p:ext>
    </p:extLst>
  </p:cSld>
  <p:clrMapOvr>
    <a:masterClrMapping/>
  </p:clrMapOvr>
  <mc:AlternateContent xmlns:mc="http://schemas.openxmlformats.org/markup-compatibility/2006" xmlns:p14="http://schemas.microsoft.com/office/powerpoint/2010/main">
    <mc:Choice Requires="p14">
      <p:transition spd="slow" p14:dur="2000" advTm="90372"/>
    </mc:Choice>
    <mc:Fallback xmlns="">
      <p:transition spd="slow" advTm="903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a:xfrm>
            <a:off x="0" y="365125"/>
            <a:ext cx="12192000" cy="1325563"/>
          </a:xfrm>
        </p:spPr>
        <p:txBody>
          <a:bodyPr/>
          <a:lstStyle/>
          <a:p>
            <a:pPr algn="ctr"/>
            <a:r>
              <a:rPr lang="en-US" dirty="0"/>
              <a:t>Multi-class problems: Binary for Label 1</a:t>
            </a:r>
          </a:p>
        </p:txBody>
      </p:sp>
      <p:graphicFrame>
        <p:nvGraphicFramePr>
          <p:cNvPr id="7" name="Table 4">
            <a:extLst>
              <a:ext uri="{FF2B5EF4-FFF2-40B4-BE49-F238E27FC236}">
                <a16:creationId xmlns:a16="http://schemas.microsoft.com/office/drawing/2014/main" id="{C6CB827A-B029-F241-88A2-F2DD30AC11DD}"/>
              </a:ext>
            </a:extLst>
          </p:cNvPr>
          <p:cNvGraphicFramePr>
            <a:graphicFrameLocks noGrp="1"/>
          </p:cNvGraphicFramePr>
          <p:nvPr>
            <p:extLst>
              <p:ext uri="{D42A27DB-BD31-4B8C-83A1-F6EECF244321}">
                <p14:modId xmlns:p14="http://schemas.microsoft.com/office/powerpoint/2010/main" val="1393533518"/>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798510915"/>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8" name="TextBox 7">
            <a:extLst>
              <a:ext uri="{FF2B5EF4-FFF2-40B4-BE49-F238E27FC236}">
                <a16:creationId xmlns:a16="http://schemas.microsoft.com/office/drawing/2014/main" id="{4D6DB2D6-84D6-1641-A8D6-025CDFB64A1A}"/>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9" name="TextBox 8">
            <a:extLst>
              <a:ext uri="{FF2B5EF4-FFF2-40B4-BE49-F238E27FC236}">
                <a16:creationId xmlns:a16="http://schemas.microsoft.com/office/drawing/2014/main" id="{1DD263A5-FAD4-3947-8329-FB5B488D4930}"/>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0" name="Table 4">
            <a:extLst>
              <a:ext uri="{FF2B5EF4-FFF2-40B4-BE49-F238E27FC236}">
                <a16:creationId xmlns:a16="http://schemas.microsoft.com/office/drawing/2014/main" id="{491ECC4A-E68A-5341-B331-8C965FA7CD8D}"/>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1" name="TextBox 10">
            <a:extLst>
              <a:ext uri="{FF2B5EF4-FFF2-40B4-BE49-F238E27FC236}">
                <a16:creationId xmlns:a16="http://schemas.microsoft.com/office/drawing/2014/main" id="{5A35E5E4-FCB5-FC47-A217-650893436E07}"/>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2" name="TextBox 11">
            <a:extLst>
              <a:ext uri="{FF2B5EF4-FFF2-40B4-BE49-F238E27FC236}">
                <a16:creationId xmlns:a16="http://schemas.microsoft.com/office/drawing/2014/main" id="{D29EEAC6-86FB-9E40-A989-F22711C73492}"/>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3" name="TextBox 2">
            <a:extLst>
              <a:ext uri="{FF2B5EF4-FFF2-40B4-BE49-F238E27FC236}">
                <a16:creationId xmlns:a16="http://schemas.microsoft.com/office/drawing/2014/main" id="{B78677DE-BE53-594A-85F0-8EB610D26DC4}"/>
              </a:ext>
            </a:extLst>
          </p:cNvPr>
          <p:cNvSpPr txBox="1"/>
          <p:nvPr/>
        </p:nvSpPr>
        <p:spPr>
          <a:xfrm>
            <a:off x="2610756" y="1967687"/>
            <a:ext cx="941733" cy="369332"/>
          </a:xfrm>
          <a:prstGeom prst="rect">
            <a:avLst/>
          </a:prstGeom>
          <a:noFill/>
        </p:spPr>
        <p:txBody>
          <a:bodyPr wrap="none" rtlCol="0">
            <a:spAutoFit/>
          </a:bodyPr>
          <a:lstStyle/>
          <a:p>
            <a:r>
              <a:rPr lang="en-US" b="1" dirty="0" err="1"/>
              <a:t>TruePos</a:t>
            </a:r>
            <a:endParaRPr lang="en-US" b="1" dirty="0"/>
          </a:p>
        </p:txBody>
      </p:sp>
      <p:sp>
        <p:nvSpPr>
          <p:cNvPr id="13" name="TextBox 12">
            <a:extLst>
              <a:ext uri="{FF2B5EF4-FFF2-40B4-BE49-F238E27FC236}">
                <a16:creationId xmlns:a16="http://schemas.microsoft.com/office/drawing/2014/main" id="{872C66E5-4A04-C54D-A25D-DA128DE69F84}"/>
              </a:ext>
            </a:extLst>
          </p:cNvPr>
          <p:cNvSpPr txBox="1"/>
          <p:nvPr/>
        </p:nvSpPr>
        <p:spPr>
          <a:xfrm>
            <a:off x="4325613" y="1967687"/>
            <a:ext cx="2549031" cy="369332"/>
          </a:xfrm>
          <a:prstGeom prst="rect">
            <a:avLst/>
          </a:prstGeom>
          <a:noFill/>
        </p:spPr>
        <p:txBody>
          <a:bodyPr wrap="none" rtlCol="0">
            <a:spAutoFit/>
          </a:bodyPr>
          <a:lstStyle/>
          <a:p>
            <a:r>
              <a:rPr lang="en-US" dirty="0">
                <a:sym typeface="Wingdings" pitchFamily="2" charset="2"/>
              </a:rPr>
              <a:t>&lt;---- </a:t>
            </a:r>
            <a:r>
              <a:rPr lang="en-US" b="1" dirty="0"/>
              <a:t>False Negatives </a:t>
            </a:r>
            <a:r>
              <a:rPr lang="en-US" dirty="0"/>
              <a:t>---</a:t>
            </a:r>
            <a:r>
              <a:rPr lang="en-US" dirty="0">
                <a:sym typeface="Wingdings" pitchFamily="2" charset="2"/>
              </a:rPr>
              <a:t>-&gt;</a:t>
            </a:r>
            <a:endParaRPr lang="en-US" dirty="0"/>
          </a:p>
        </p:txBody>
      </p:sp>
      <p:sp>
        <p:nvSpPr>
          <p:cNvPr id="14" name="TextBox 13">
            <a:extLst>
              <a:ext uri="{FF2B5EF4-FFF2-40B4-BE49-F238E27FC236}">
                <a16:creationId xmlns:a16="http://schemas.microsoft.com/office/drawing/2014/main" id="{143691DE-B5B7-3C42-ADAC-6CBB6F3B851C}"/>
              </a:ext>
            </a:extLst>
          </p:cNvPr>
          <p:cNvSpPr txBox="1"/>
          <p:nvPr/>
        </p:nvSpPr>
        <p:spPr>
          <a:xfrm>
            <a:off x="9297507" y="2481238"/>
            <a:ext cx="1031436" cy="369332"/>
          </a:xfrm>
          <a:prstGeom prst="rect">
            <a:avLst/>
          </a:prstGeom>
          <a:noFill/>
        </p:spPr>
        <p:txBody>
          <a:bodyPr wrap="none" rtlCol="0">
            <a:spAutoFit/>
          </a:bodyPr>
          <a:lstStyle/>
          <a:p>
            <a:r>
              <a:rPr lang="en-US" dirty="0"/>
              <a:t>False Pos</a:t>
            </a:r>
          </a:p>
        </p:txBody>
      </p:sp>
      <p:sp>
        <p:nvSpPr>
          <p:cNvPr id="16" name="TextBox 15">
            <a:extLst>
              <a:ext uri="{FF2B5EF4-FFF2-40B4-BE49-F238E27FC236}">
                <a16:creationId xmlns:a16="http://schemas.microsoft.com/office/drawing/2014/main" id="{3AFD708C-EDC3-CB42-BEAD-17A3B3A3A346}"/>
              </a:ext>
            </a:extLst>
          </p:cNvPr>
          <p:cNvSpPr txBox="1"/>
          <p:nvPr/>
        </p:nvSpPr>
        <p:spPr>
          <a:xfrm rot="16200000">
            <a:off x="1854010" y="4329176"/>
            <a:ext cx="245522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-&gt;</a:t>
            </a:r>
            <a:endParaRPr lang="en-US" dirty="0"/>
          </a:p>
        </p:txBody>
      </p:sp>
      <p:sp>
        <p:nvSpPr>
          <p:cNvPr id="17" name="TextBox 16">
            <a:extLst>
              <a:ext uri="{FF2B5EF4-FFF2-40B4-BE49-F238E27FC236}">
                <a16:creationId xmlns:a16="http://schemas.microsoft.com/office/drawing/2014/main" id="{D449CD80-D4E2-3644-8A17-174B8340DA3D}"/>
              </a:ext>
            </a:extLst>
          </p:cNvPr>
          <p:cNvSpPr txBox="1"/>
          <p:nvPr/>
        </p:nvSpPr>
        <p:spPr>
          <a:xfrm>
            <a:off x="4802890" y="4056618"/>
            <a:ext cx="1594475" cy="369332"/>
          </a:xfrm>
          <a:prstGeom prst="rect">
            <a:avLst/>
          </a:prstGeom>
          <a:noFill/>
        </p:spPr>
        <p:txBody>
          <a:bodyPr wrap="none" rtlCol="0">
            <a:spAutoFit/>
          </a:bodyPr>
          <a:lstStyle/>
          <a:p>
            <a:r>
              <a:rPr lang="en-US" b="1" dirty="0"/>
              <a:t>True Negatives</a:t>
            </a:r>
            <a:endParaRPr lang="en-US" dirty="0"/>
          </a:p>
        </p:txBody>
      </p:sp>
      <p:pic>
        <p:nvPicPr>
          <p:cNvPr id="19" name="Audio 18">
            <a:hlinkClick r:id="" action="ppaction://media"/>
            <a:extLst>
              <a:ext uri="{FF2B5EF4-FFF2-40B4-BE49-F238E27FC236}">
                <a16:creationId xmlns:a16="http://schemas.microsoft.com/office/drawing/2014/main" id="{3ACDA572-36C2-B148-9007-CB59D08786A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14613797"/>
      </p:ext>
    </p:extLst>
  </p:cSld>
  <p:clrMapOvr>
    <a:masterClrMapping/>
  </p:clrMapOvr>
  <mc:AlternateContent xmlns:mc="http://schemas.openxmlformats.org/markup-compatibility/2006" xmlns:p14="http://schemas.microsoft.com/office/powerpoint/2010/main">
    <mc:Choice Requires="p14">
      <p:transition spd="slow" p14:dur="2000" advTm="47827"/>
    </mc:Choice>
    <mc:Fallback xmlns="">
      <p:transition spd="slow" advTm="478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B8466-7B1E-BA46-A508-2EBCADFA7F4D}"/>
              </a:ext>
            </a:extLst>
          </p:cNvPr>
          <p:cNvSpPr>
            <a:spLocks noGrp="1"/>
          </p:cNvSpPr>
          <p:nvPr>
            <p:ph type="title"/>
          </p:nvPr>
        </p:nvSpPr>
        <p:spPr/>
        <p:txBody>
          <a:bodyPr/>
          <a:lstStyle/>
          <a:p>
            <a:pPr algn="ctr"/>
            <a:r>
              <a:rPr lang="en-US" dirty="0"/>
              <a:t>Multi-class problems: Binary for Label 2</a:t>
            </a:r>
          </a:p>
        </p:txBody>
      </p:sp>
      <p:graphicFrame>
        <p:nvGraphicFramePr>
          <p:cNvPr id="13" name="Table 4">
            <a:extLst>
              <a:ext uri="{FF2B5EF4-FFF2-40B4-BE49-F238E27FC236}">
                <a16:creationId xmlns:a16="http://schemas.microsoft.com/office/drawing/2014/main" id="{9DC1063B-4C02-FE4D-B973-8DA66E72A3D4}"/>
              </a:ext>
            </a:extLst>
          </p:cNvPr>
          <p:cNvGraphicFramePr>
            <a:graphicFrameLocks noGrp="1"/>
          </p:cNvGraphicFramePr>
          <p:nvPr>
            <p:extLst>
              <p:ext uri="{D42A27DB-BD31-4B8C-83A1-F6EECF244321}">
                <p14:modId xmlns:p14="http://schemas.microsoft.com/office/powerpoint/2010/main" val="932847906"/>
              </p:ext>
            </p:extLst>
          </p:nvPr>
        </p:nvGraphicFramePr>
        <p:xfrm>
          <a:off x="2571567" y="1690688"/>
          <a:ext cx="5011060" cy="4655610"/>
        </p:xfrm>
        <a:graphic>
          <a:graphicData uri="http://schemas.openxmlformats.org/drawingml/2006/table">
            <a:tbl>
              <a:tblPr firstRow="1" bandRow="1">
                <a:tableStyleId>{5C22544A-7EE6-4342-B048-85BDC9FD1C3A}</a:tableStyleId>
              </a:tblPr>
              <a:tblGrid>
                <a:gridCol w="1002212">
                  <a:extLst>
                    <a:ext uri="{9D8B030D-6E8A-4147-A177-3AD203B41FA5}">
                      <a16:colId xmlns:a16="http://schemas.microsoft.com/office/drawing/2014/main" val="2769383140"/>
                    </a:ext>
                  </a:extLst>
                </a:gridCol>
                <a:gridCol w="1002212">
                  <a:extLst>
                    <a:ext uri="{9D8B030D-6E8A-4147-A177-3AD203B41FA5}">
                      <a16:colId xmlns:a16="http://schemas.microsoft.com/office/drawing/2014/main" val="723352028"/>
                    </a:ext>
                  </a:extLst>
                </a:gridCol>
                <a:gridCol w="1002212">
                  <a:extLst>
                    <a:ext uri="{9D8B030D-6E8A-4147-A177-3AD203B41FA5}">
                      <a16:colId xmlns:a16="http://schemas.microsoft.com/office/drawing/2014/main" val="3339604044"/>
                    </a:ext>
                  </a:extLst>
                </a:gridCol>
                <a:gridCol w="1002212">
                  <a:extLst>
                    <a:ext uri="{9D8B030D-6E8A-4147-A177-3AD203B41FA5}">
                      <a16:colId xmlns:a16="http://schemas.microsoft.com/office/drawing/2014/main" val="1934251026"/>
                    </a:ext>
                  </a:extLst>
                </a:gridCol>
                <a:gridCol w="1002212">
                  <a:extLst>
                    <a:ext uri="{9D8B030D-6E8A-4147-A177-3AD203B41FA5}">
                      <a16:colId xmlns:a16="http://schemas.microsoft.com/office/drawing/2014/main" val="3935223234"/>
                    </a:ext>
                  </a:extLst>
                </a:gridCol>
              </a:tblGrid>
              <a:tr h="931122">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889995813"/>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4250459697"/>
                  </a:ext>
                </a:extLst>
              </a:tr>
              <a:tr h="931122">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2071714841"/>
                  </a:ext>
                </a:extLst>
              </a:tr>
            </a:tbl>
          </a:graphicData>
        </a:graphic>
      </p:graphicFrame>
      <p:sp>
        <p:nvSpPr>
          <p:cNvPr id="14" name="TextBox 13">
            <a:extLst>
              <a:ext uri="{FF2B5EF4-FFF2-40B4-BE49-F238E27FC236}">
                <a16:creationId xmlns:a16="http://schemas.microsoft.com/office/drawing/2014/main" id="{20ACB149-7DD0-CD43-9EEA-BBB062437EF4}"/>
              </a:ext>
            </a:extLst>
          </p:cNvPr>
          <p:cNvSpPr txBox="1"/>
          <p:nvPr/>
        </p:nvSpPr>
        <p:spPr>
          <a:xfrm>
            <a:off x="4021840" y="1229023"/>
            <a:ext cx="2110514" cy="461665"/>
          </a:xfrm>
          <a:prstGeom prst="rect">
            <a:avLst/>
          </a:prstGeom>
          <a:noFill/>
        </p:spPr>
        <p:txBody>
          <a:bodyPr wrap="none" rtlCol="0">
            <a:spAutoFit/>
          </a:bodyPr>
          <a:lstStyle/>
          <a:p>
            <a:r>
              <a:rPr lang="en-US" sz="2400" dirty="0"/>
              <a:t>Predicted Label</a:t>
            </a:r>
          </a:p>
        </p:txBody>
      </p:sp>
      <p:sp>
        <p:nvSpPr>
          <p:cNvPr id="15" name="TextBox 14">
            <a:extLst>
              <a:ext uri="{FF2B5EF4-FFF2-40B4-BE49-F238E27FC236}">
                <a16:creationId xmlns:a16="http://schemas.microsoft.com/office/drawing/2014/main" id="{5CB90858-7734-CD4A-BAFE-72EEF9B18D1B}"/>
              </a:ext>
            </a:extLst>
          </p:cNvPr>
          <p:cNvSpPr txBox="1"/>
          <p:nvPr/>
        </p:nvSpPr>
        <p:spPr>
          <a:xfrm rot="16200000">
            <a:off x="1429165" y="3791401"/>
            <a:ext cx="1472006" cy="461665"/>
          </a:xfrm>
          <a:prstGeom prst="rect">
            <a:avLst/>
          </a:prstGeom>
          <a:noFill/>
        </p:spPr>
        <p:txBody>
          <a:bodyPr wrap="none" rtlCol="0">
            <a:spAutoFit/>
          </a:bodyPr>
          <a:lstStyle/>
          <a:p>
            <a:r>
              <a:rPr lang="en-US" sz="2400" dirty="0"/>
              <a:t>True Label</a:t>
            </a:r>
          </a:p>
        </p:txBody>
      </p:sp>
      <p:graphicFrame>
        <p:nvGraphicFramePr>
          <p:cNvPr id="16" name="Table 4">
            <a:extLst>
              <a:ext uri="{FF2B5EF4-FFF2-40B4-BE49-F238E27FC236}">
                <a16:creationId xmlns:a16="http://schemas.microsoft.com/office/drawing/2014/main" id="{4E48ADA7-0D43-D14A-AE45-8453C9C199C3}"/>
              </a:ext>
            </a:extLst>
          </p:cNvPr>
          <p:cNvGraphicFramePr>
            <a:graphicFrameLocks noGrp="1"/>
          </p:cNvGraphicFramePr>
          <p:nvPr>
            <p:extLst>
              <p:ext uri="{D42A27DB-BD31-4B8C-83A1-F6EECF244321}">
                <p14:modId xmlns:p14="http://schemas.microsoft.com/office/powerpoint/2010/main" val="3780863939"/>
              </p:ext>
            </p:extLst>
          </p:nvPr>
        </p:nvGraphicFramePr>
        <p:xfrm>
          <a:off x="8482726" y="3548787"/>
          <a:ext cx="519283" cy="939412"/>
        </p:xfrm>
        <a:graphic>
          <a:graphicData uri="http://schemas.openxmlformats.org/drawingml/2006/table">
            <a:tbl>
              <a:tblPr firstRow="1" bandRow="1">
                <a:tableStyleId>{5C22544A-7EE6-4342-B048-85BDC9FD1C3A}</a:tableStyleId>
              </a:tblPr>
              <a:tblGrid>
                <a:gridCol w="519283">
                  <a:extLst>
                    <a:ext uri="{9D8B030D-6E8A-4147-A177-3AD203B41FA5}">
                      <a16:colId xmlns:a16="http://schemas.microsoft.com/office/drawing/2014/main" val="2769383140"/>
                    </a:ext>
                  </a:extLst>
                </a:gridCol>
              </a:tblGrid>
              <a:tr h="469706">
                <a:tc>
                  <a:txBody>
                    <a:bodyPr/>
                    <a:lstStyle/>
                    <a:p>
                      <a:endParaRPr lang="en-US" dirty="0">
                        <a:solidFill>
                          <a:schemeClr val="accent1">
                            <a:lumMod val="60000"/>
                            <a:lumOff val="40000"/>
                          </a:schemeClr>
                        </a:solidFill>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40000"/>
                        <a:lumOff val="60000"/>
                      </a:schemeClr>
                    </a:solidFill>
                  </a:tcPr>
                </a:tc>
                <a:extLst>
                  <a:ext uri="{0D108BD9-81ED-4DB2-BD59-A6C34878D82A}">
                    <a16:rowId xmlns:a16="http://schemas.microsoft.com/office/drawing/2014/main" val="3142137502"/>
                  </a:ext>
                </a:extLst>
              </a:tr>
              <a:tr h="469706">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4">
                        <a:lumMod val="20000"/>
                        <a:lumOff val="80000"/>
                      </a:schemeClr>
                    </a:solidFill>
                  </a:tcPr>
                </a:tc>
                <a:extLst>
                  <a:ext uri="{0D108BD9-81ED-4DB2-BD59-A6C34878D82A}">
                    <a16:rowId xmlns:a16="http://schemas.microsoft.com/office/drawing/2014/main" val="3798510915"/>
                  </a:ext>
                </a:extLst>
              </a:tr>
            </a:tbl>
          </a:graphicData>
        </a:graphic>
      </p:graphicFrame>
      <p:sp>
        <p:nvSpPr>
          <p:cNvPr id="17" name="TextBox 16">
            <a:extLst>
              <a:ext uri="{FF2B5EF4-FFF2-40B4-BE49-F238E27FC236}">
                <a16:creationId xmlns:a16="http://schemas.microsoft.com/office/drawing/2014/main" id="{EB8715AA-7BE8-C240-8214-112FC66CCE6E}"/>
              </a:ext>
            </a:extLst>
          </p:cNvPr>
          <p:cNvSpPr txBox="1"/>
          <p:nvPr/>
        </p:nvSpPr>
        <p:spPr>
          <a:xfrm>
            <a:off x="9002009" y="3548787"/>
            <a:ext cx="2451248" cy="461665"/>
          </a:xfrm>
          <a:prstGeom prst="rect">
            <a:avLst/>
          </a:prstGeom>
          <a:noFill/>
        </p:spPr>
        <p:txBody>
          <a:bodyPr wrap="none" rtlCol="0">
            <a:spAutoFit/>
          </a:bodyPr>
          <a:lstStyle/>
          <a:p>
            <a:r>
              <a:rPr lang="en-US" sz="2400" dirty="0"/>
              <a:t>Correct Prediction</a:t>
            </a:r>
          </a:p>
        </p:txBody>
      </p:sp>
      <p:sp>
        <p:nvSpPr>
          <p:cNvPr id="18" name="TextBox 17">
            <a:extLst>
              <a:ext uri="{FF2B5EF4-FFF2-40B4-BE49-F238E27FC236}">
                <a16:creationId xmlns:a16="http://schemas.microsoft.com/office/drawing/2014/main" id="{C8168861-72D6-524C-9D32-1E6E44921BE1}"/>
              </a:ext>
            </a:extLst>
          </p:cNvPr>
          <p:cNvSpPr txBox="1"/>
          <p:nvPr/>
        </p:nvSpPr>
        <p:spPr>
          <a:xfrm>
            <a:off x="9002009" y="4010452"/>
            <a:ext cx="2653868" cy="461665"/>
          </a:xfrm>
          <a:prstGeom prst="rect">
            <a:avLst/>
          </a:prstGeom>
          <a:noFill/>
        </p:spPr>
        <p:txBody>
          <a:bodyPr wrap="none" rtlCol="0">
            <a:spAutoFit/>
          </a:bodyPr>
          <a:lstStyle/>
          <a:p>
            <a:r>
              <a:rPr lang="en-US" sz="2400" dirty="0"/>
              <a:t>Incorrect Prediction</a:t>
            </a:r>
          </a:p>
        </p:txBody>
      </p:sp>
      <p:sp>
        <p:nvSpPr>
          <p:cNvPr id="19" name="TextBox 18">
            <a:extLst>
              <a:ext uri="{FF2B5EF4-FFF2-40B4-BE49-F238E27FC236}">
                <a16:creationId xmlns:a16="http://schemas.microsoft.com/office/drawing/2014/main" id="{C78B8DD8-F85C-7F4C-A41C-7A85B53AEDB3}"/>
              </a:ext>
            </a:extLst>
          </p:cNvPr>
          <p:cNvSpPr txBox="1"/>
          <p:nvPr/>
        </p:nvSpPr>
        <p:spPr>
          <a:xfrm>
            <a:off x="5298762" y="4758237"/>
            <a:ext cx="1594475" cy="369332"/>
          </a:xfrm>
          <a:prstGeom prst="rect">
            <a:avLst/>
          </a:prstGeom>
          <a:noFill/>
        </p:spPr>
        <p:txBody>
          <a:bodyPr wrap="none" rtlCol="0">
            <a:spAutoFit/>
          </a:bodyPr>
          <a:lstStyle/>
          <a:p>
            <a:r>
              <a:rPr lang="en-US" b="1" dirty="0"/>
              <a:t>True Negatives</a:t>
            </a:r>
            <a:endParaRPr lang="en-US" dirty="0"/>
          </a:p>
        </p:txBody>
      </p:sp>
      <p:sp>
        <p:nvSpPr>
          <p:cNvPr id="20" name="TextBox 19">
            <a:extLst>
              <a:ext uri="{FF2B5EF4-FFF2-40B4-BE49-F238E27FC236}">
                <a16:creationId xmlns:a16="http://schemas.microsoft.com/office/drawing/2014/main" id="{6AC1D4D7-C653-9841-87DA-6D155A722D5E}"/>
              </a:ext>
            </a:extLst>
          </p:cNvPr>
          <p:cNvSpPr txBox="1"/>
          <p:nvPr/>
        </p:nvSpPr>
        <p:spPr>
          <a:xfrm>
            <a:off x="5298761" y="1967687"/>
            <a:ext cx="1594475" cy="369332"/>
          </a:xfrm>
          <a:prstGeom prst="rect">
            <a:avLst/>
          </a:prstGeom>
          <a:noFill/>
        </p:spPr>
        <p:txBody>
          <a:bodyPr wrap="none" rtlCol="0">
            <a:spAutoFit/>
          </a:bodyPr>
          <a:lstStyle/>
          <a:p>
            <a:r>
              <a:rPr lang="en-US" b="1" dirty="0"/>
              <a:t>True Negatives</a:t>
            </a:r>
            <a:endParaRPr lang="en-US" dirty="0"/>
          </a:p>
        </p:txBody>
      </p:sp>
      <p:sp>
        <p:nvSpPr>
          <p:cNvPr id="22" name="TextBox 21">
            <a:extLst>
              <a:ext uri="{FF2B5EF4-FFF2-40B4-BE49-F238E27FC236}">
                <a16:creationId xmlns:a16="http://schemas.microsoft.com/office/drawing/2014/main" id="{73087D3B-EFFB-7545-958C-B07300777D0D}"/>
              </a:ext>
            </a:extLst>
          </p:cNvPr>
          <p:cNvSpPr txBox="1"/>
          <p:nvPr/>
        </p:nvSpPr>
        <p:spPr>
          <a:xfrm rot="16200000">
            <a:off x="1969440" y="3937177"/>
            <a:ext cx="4200894" cy="369332"/>
          </a:xfrm>
          <a:prstGeom prst="rect">
            <a:avLst/>
          </a:prstGeom>
          <a:noFill/>
        </p:spPr>
        <p:txBody>
          <a:bodyPr wrap="none" rtlCol="0">
            <a:spAutoFit/>
          </a:bodyPr>
          <a:lstStyle/>
          <a:p>
            <a:r>
              <a:rPr lang="en-US" dirty="0">
                <a:sym typeface="Wingdings" pitchFamily="2" charset="2"/>
              </a:rPr>
              <a:t>&lt;---- </a:t>
            </a:r>
            <a:r>
              <a:rPr lang="en-US" b="1" dirty="0"/>
              <a:t>False Positives </a:t>
            </a:r>
            <a:r>
              <a:rPr lang="en-US" dirty="0"/>
              <a:t>---</a:t>
            </a:r>
            <a:r>
              <a:rPr lang="en-US" dirty="0">
                <a:sym typeface="Wingdings" pitchFamily="2" charset="2"/>
              </a:rPr>
              <a:t>------                     ----&gt;</a:t>
            </a:r>
            <a:endParaRPr lang="en-US" dirty="0"/>
          </a:p>
        </p:txBody>
      </p:sp>
      <p:sp>
        <p:nvSpPr>
          <p:cNvPr id="23" name="TextBox 22">
            <a:extLst>
              <a:ext uri="{FF2B5EF4-FFF2-40B4-BE49-F238E27FC236}">
                <a16:creationId xmlns:a16="http://schemas.microsoft.com/office/drawing/2014/main" id="{C8077703-FD41-4142-9B85-F4EEAF98B43C}"/>
              </a:ext>
            </a:extLst>
          </p:cNvPr>
          <p:cNvSpPr txBox="1"/>
          <p:nvPr/>
        </p:nvSpPr>
        <p:spPr>
          <a:xfrm>
            <a:off x="3599020" y="2894612"/>
            <a:ext cx="941733" cy="369332"/>
          </a:xfrm>
          <a:prstGeom prst="rect">
            <a:avLst/>
          </a:prstGeom>
          <a:noFill/>
        </p:spPr>
        <p:txBody>
          <a:bodyPr wrap="none" rtlCol="0">
            <a:spAutoFit/>
          </a:bodyPr>
          <a:lstStyle/>
          <a:p>
            <a:r>
              <a:rPr lang="en-US" b="1" dirty="0" err="1"/>
              <a:t>TruePos</a:t>
            </a:r>
            <a:endParaRPr lang="en-US" b="1" dirty="0"/>
          </a:p>
        </p:txBody>
      </p:sp>
      <p:sp>
        <p:nvSpPr>
          <p:cNvPr id="24" name="TextBox 23">
            <a:extLst>
              <a:ext uri="{FF2B5EF4-FFF2-40B4-BE49-F238E27FC236}">
                <a16:creationId xmlns:a16="http://schemas.microsoft.com/office/drawing/2014/main" id="{228E7784-1DB9-5540-B447-CD222ADD6ECA}"/>
              </a:ext>
            </a:extLst>
          </p:cNvPr>
          <p:cNvSpPr txBox="1"/>
          <p:nvPr/>
        </p:nvSpPr>
        <p:spPr>
          <a:xfrm rot="16200000">
            <a:off x="923216" y="3937177"/>
            <a:ext cx="4241033" cy="369332"/>
          </a:xfrm>
          <a:prstGeom prst="rect">
            <a:avLst/>
          </a:prstGeom>
          <a:noFill/>
        </p:spPr>
        <p:txBody>
          <a:bodyPr wrap="none" rtlCol="0">
            <a:spAutoFit/>
          </a:bodyPr>
          <a:lstStyle/>
          <a:p>
            <a:r>
              <a:rPr lang="en-US" dirty="0">
                <a:sym typeface="Wingdings" pitchFamily="2" charset="2"/>
              </a:rPr>
              <a:t>&lt;---- </a:t>
            </a:r>
            <a:r>
              <a:rPr lang="en-US" b="1" dirty="0"/>
              <a:t>True Negatives </a:t>
            </a:r>
            <a:r>
              <a:rPr lang="en-US" dirty="0"/>
              <a:t>---</a:t>
            </a:r>
            <a:r>
              <a:rPr lang="en-US" dirty="0">
                <a:sym typeface="Wingdings" pitchFamily="2" charset="2"/>
              </a:rPr>
              <a:t>------                     ----&gt;</a:t>
            </a:r>
            <a:endParaRPr lang="en-US" dirty="0"/>
          </a:p>
        </p:txBody>
      </p:sp>
      <p:sp>
        <p:nvSpPr>
          <p:cNvPr id="25" name="TextBox 24">
            <a:extLst>
              <a:ext uri="{FF2B5EF4-FFF2-40B4-BE49-F238E27FC236}">
                <a16:creationId xmlns:a16="http://schemas.microsoft.com/office/drawing/2014/main" id="{469E0909-7090-FB45-AD8D-2C7175194CBF}"/>
              </a:ext>
            </a:extLst>
          </p:cNvPr>
          <p:cNvSpPr txBox="1"/>
          <p:nvPr/>
        </p:nvSpPr>
        <p:spPr>
          <a:xfrm>
            <a:off x="2956657" y="2898493"/>
            <a:ext cx="4506298" cy="369332"/>
          </a:xfrm>
          <a:prstGeom prst="rect">
            <a:avLst/>
          </a:prstGeom>
          <a:noFill/>
        </p:spPr>
        <p:txBody>
          <a:bodyPr wrap="none" rtlCol="0">
            <a:spAutoFit/>
          </a:bodyPr>
          <a:lstStyle/>
          <a:p>
            <a:r>
              <a:rPr lang="en-US" dirty="0">
                <a:sym typeface="Wingdings" pitchFamily="2" charset="2"/>
              </a:rPr>
              <a:t>&lt;----                        </a:t>
            </a:r>
            <a:r>
              <a:rPr lang="en-US" dirty="0"/>
              <a:t>---</a:t>
            </a:r>
            <a:r>
              <a:rPr lang="en-US" dirty="0">
                <a:sym typeface="Wingdings" pitchFamily="2" charset="2"/>
              </a:rPr>
              <a:t>-----  </a:t>
            </a:r>
            <a:r>
              <a:rPr lang="en-US" b="1" dirty="0"/>
              <a:t>False Negatives </a:t>
            </a:r>
            <a:r>
              <a:rPr lang="en-US" dirty="0">
                <a:sym typeface="Wingdings" pitchFamily="2" charset="2"/>
              </a:rPr>
              <a:t>----&gt;</a:t>
            </a:r>
            <a:endParaRPr lang="en-US" dirty="0"/>
          </a:p>
        </p:txBody>
      </p:sp>
      <p:pic>
        <p:nvPicPr>
          <p:cNvPr id="3" name="Audio 2">
            <a:hlinkClick r:id="" action="ppaction://media"/>
            <a:extLst>
              <a:ext uri="{FF2B5EF4-FFF2-40B4-BE49-F238E27FC236}">
                <a16:creationId xmlns:a16="http://schemas.microsoft.com/office/drawing/2014/main" id="{8795F5A6-1859-504A-A81B-BAFD4767DF0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2427984"/>
      </p:ext>
    </p:extLst>
  </p:cSld>
  <p:clrMapOvr>
    <a:masterClrMapping/>
  </p:clrMapOvr>
  <mc:AlternateContent xmlns:mc="http://schemas.openxmlformats.org/markup-compatibility/2006" xmlns:p14="http://schemas.microsoft.com/office/powerpoint/2010/main">
    <mc:Choice Requires="p14">
      <p:transition spd="slow" p14:dur="2000" advTm="22411"/>
    </mc:Choice>
    <mc:Fallback xmlns="">
      <p:transition spd="slow" advTm="22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2BC50-3DD8-A62E-1F84-63CEE94F8631}"/>
              </a:ext>
            </a:extLst>
          </p:cNvPr>
          <p:cNvSpPr>
            <a:spLocks noGrp="1"/>
          </p:cNvSpPr>
          <p:nvPr>
            <p:ph type="title"/>
          </p:nvPr>
        </p:nvSpPr>
        <p:spPr/>
        <p:txBody>
          <a:bodyPr/>
          <a:lstStyle/>
          <a:p>
            <a:r>
              <a:rPr lang="en-US" dirty="0"/>
              <a:t>Model Calibration</a:t>
            </a:r>
          </a:p>
        </p:txBody>
      </p:sp>
      <p:sp>
        <p:nvSpPr>
          <p:cNvPr id="3" name="Text Placeholder 2">
            <a:extLst>
              <a:ext uri="{FF2B5EF4-FFF2-40B4-BE49-F238E27FC236}">
                <a16:creationId xmlns:a16="http://schemas.microsoft.com/office/drawing/2014/main" id="{A9433DBE-0E3F-CECA-B06B-94F30A3F47E1}"/>
              </a:ext>
            </a:extLst>
          </p:cNvPr>
          <p:cNvSpPr>
            <a:spLocks noGrp="1"/>
          </p:cNvSpPr>
          <p:nvPr>
            <p:ph type="body" idx="1"/>
          </p:nvPr>
        </p:nvSpPr>
        <p:spPr/>
        <p:txBody>
          <a:bodyPr/>
          <a:lstStyle/>
          <a:p>
            <a:r>
              <a:rPr lang="en-US" dirty="0"/>
              <a:t>A very brief overview</a:t>
            </a:r>
          </a:p>
        </p:txBody>
      </p:sp>
      <p:pic>
        <p:nvPicPr>
          <p:cNvPr id="4" name="Audio 3">
            <a:hlinkClick r:id="" action="ppaction://media"/>
            <a:extLst>
              <a:ext uri="{FF2B5EF4-FFF2-40B4-BE49-F238E27FC236}">
                <a16:creationId xmlns:a16="http://schemas.microsoft.com/office/drawing/2014/main" id="{15F83F7C-2F33-ECC2-65CF-DDC5CAE0914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64569714"/>
      </p:ext>
    </p:extLst>
  </p:cSld>
  <p:clrMapOvr>
    <a:masterClrMapping/>
  </p:clrMapOvr>
  <mc:AlternateContent xmlns:mc="http://schemas.openxmlformats.org/markup-compatibility/2006">
    <mc:Choice xmlns:p14="http://schemas.microsoft.com/office/powerpoint/2010/main" Requires="p14">
      <p:transition spd="slow" p14:dur="2000" advTm="18389"/>
    </mc:Choice>
    <mc:Fallback>
      <p:transition spd="slow" advTm="18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8BA5FE04-8825-354E-85D5-D20FC798833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79935739"/>
      </p:ext>
    </p:extLst>
  </p:cSld>
  <p:clrMapOvr>
    <a:masterClrMapping/>
  </p:clrMapOvr>
  <mc:AlternateContent xmlns:mc="http://schemas.openxmlformats.org/markup-compatibility/2006" xmlns:p14="http://schemas.microsoft.com/office/powerpoint/2010/main">
    <mc:Choice Requires="p14">
      <p:transition spd="slow" p14:dur="2000" advTm="86541"/>
    </mc:Choice>
    <mc:Fallback xmlns="">
      <p:transition spd="slow" advTm="865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sp>
        <p:nvSpPr>
          <p:cNvPr id="6" name="Rectangle 5">
            <a:extLst>
              <a:ext uri="{FF2B5EF4-FFF2-40B4-BE49-F238E27FC236}">
                <a16:creationId xmlns:a16="http://schemas.microsoft.com/office/drawing/2014/main" id="{2E5A1D9A-0F90-1B20-A1DD-867DFA1BD3E5}"/>
              </a:ext>
            </a:extLst>
          </p:cNvPr>
          <p:cNvSpPr/>
          <p:nvPr/>
        </p:nvSpPr>
        <p:spPr>
          <a:xfrm>
            <a:off x="1867990" y="3827417"/>
            <a:ext cx="9548948" cy="2233749"/>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a:r>
              <a:rPr lang="en-US" sz="8000" dirty="0"/>
              <a:t>?</a:t>
            </a:r>
          </a:p>
        </p:txBody>
      </p:sp>
      <p:pic>
        <p:nvPicPr>
          <p:cNvPr id="3" name="Audio 2">
            <a:hlinkClick r:id="" action="ppaction://media"/>
            <a:extLst>
              <a:ext uri="{FF2B5EF4-FFF2-40B4-BE49-F238E27FC236}">
                <a16:creationId xmlns:a16="http://schemas.microsoft.com/office/drawing/2014/main" id="{398AE53E-E637-620A-DB93-32599AA092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08548591"/>
      </p:ext>
    </p:extLst>
  </p:cSld>
  <p:clrMapOvr>
    <a:masterClrMapping/>
  </p:clrMapOvr>
  <mc:AlternateContent xmlns:mc="http://schemas.openxmlformats.org/markup-compatibility/2006">
    <mc:Choice xmlns:p14="http://schemas.microsoft.com/office/powerpoint/2010/main" Requires="p14">
      <p:transition spd="slow" p14:dur="2000" advTm="28896"/>
    </mc:Choice>
    <mc:Fallback>
      <p:transition spd="slow" advTm="28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3127073"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2626811" y="1016424"/>
            <a:ext cx="8621474" cy="371488"/>
          </a:xfrm>
          <a:prstGeom prst="rect">
            <a:avLst/>
          </a:prstGeom>
          <a:noFill/>
        </p:spPr>
        <p:txBody>
          <a:bodyPr wrap="square" rtlCol="0">
            <a:spAutoFit/>
          </a:bodyPr>
          <a:lstStyle/>
          <a:p>
            <a:r>
              <a:rPr lang="en-US" dirty="0">
                <a:solidFill>
                  <a:srgbClr val="BE0060"/>
                </a:solidFill>
              </a:rPr>
              <a:t>Q1		Q2		Q3		Q4		Q5</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sp>
        <p:nvSpPr>
          <p:cNvPr id="8" name="Title 1">
            <a:extLst>
              <a:ext uri="{FF2B5EF4-FFF2-40B4-BE49-F238E27FC236}">
                <a16:creationId xmlns:a16="http://schemas.microsoft.com/office/drawing/2014/main" id="{BB6FDCC1-4D27-EB4A-BFDD-8812C165C4F5}"/>
              </a:ext>
            </a:extLst>
          </p:cNvPr>
          <p:cNvSpPr>
            <a:spLocks noGrp="1"/>
          </p:cNvSpPr>
          <p:nvPr>
            <p:ph type="title"/>
          </p:nvPr>
        </p:nvSpPr>
        <p:spPr>
          <a:xfrm>
            <a:off x="838200" y="149637"/>
            <a:ext cx="10515600" cy="708780"/>
          </a:xfrm>
        </p:spPr>
        <p:txBody>
          <a:bodyPr/>
          <a:lstStyle/>
          <a:p>
            <a:pPr algn="ctr"/>
            <a:r>
              <a:rPr lang="en-US" dirty="0"/>
              <a:t>Assess Calibration Graphically</a:t>
            </a:r>
          </a:p>
        </p:txBody>
      </p:sp>
      <p:cxnSp>
        <p:nvCxnSpPr>
          <p:cNvPr id="9" name="Straight Connector 8">
            <a:extLst>
              <a:ext uri="{FF2B5EF4-FFF2-40B4-BE49-F238E27FC236}">
                <a16:creationId xmlns:a16="http://schemas.microsoft.com/office/drawing/2014/main" id="{EB3FC3DF-C27C-184F-8F92-C40165F85B13}"/>
              </a:ext>
            </a:extLst>
          </p:cNvPr>
          <p:cNvCxnSpPr/>
          <p:nvPr/>
        </p:nvCxnSpPr>
        <p:spPr>
          <a:xfrm>
            <a:off x="9904209"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F67C3E1-EDA4-8541-A774-12609C2DFC8E}"/>
              </a:ext>
            </a:extLst>
          </p:cNvPr>
          <p:cNvCxnSpPr/>
          <p:nvPr/>
        </p:nvCxnSpPr>
        <p:spPr>
          <a:xfrm>
            <a:off x="8078520"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22F5E15-98ED-5C49-89F7-DDA3ADC33676}"/>
              </a:ext>
            </a:extLst>
          </p:cNvPr>
          <p:cNvCxnSpPr/>
          <p:nvPr/>
        </p:nvCxnSpPr>
        <p:spPr>
          <a:xfrm>
            <a:off x="4943434" y="858417"/>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pic>
        <p:nvPicPr>
          <p:cNvPr id="6" name="Audio 5">
            <a:hlinkClick r:id="" action="ppaction://media"/>
            <a:extLst>
              <a:ext uri="{FF2B5EF4-FFF2-40B4-BE49-F238E27FC236}">
                <a16:creationId xmlns:a16="http://schemas.microsoft.com/office/drawing/2014/main" id="{A833A7A6-53FF-EF44-BE71-66931B93655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5312722"/>
      </p:ext>
    </p:extLst>
  </p:cSld>
  <p:clrMapOvr>
    <a:masterClrMapping/>
  </p:clrMapOvr>
  <mc:AlternateContent xmlns:mc="http://schemas.openxmlformats.org/markup-compatibility/2006" xmlns:p14="http://schemas.microsoft.com/office/powerpoint/2010/main">
    <mc:Choice Requires="p14">
      <p:transition spd="slow" p14:dur="2000" advTm="46965"/>
    </mc:Choice>
    <mc:Fallback xmlns="">
      <p:transition spd="slow" advTm="46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8" name="Picture 7" descr="Chart&#10;&#10;Description automatically generated">
            <a:extLst>
              <a:ext uri="{FF2B5EF4-FFF2-40B4-BE49-F238E27FC236}">
                <a16:creationId xmlns:a16="http://schemas.microsoft.com/office/drawing/2014/main" id="{1BEE1F8E-A2F2-AE4E-B68D-765147F091DE}"/>
              </a:ext>
            </a:extLst>
          </p:cNvPr>
          <p:cNvPicPr>
            <a:picLocks noChangeAspect="1"/>
          </p:cNvPicPr>
          <p:nvPr/>
        </p:nvPicPr>
        <p:blipFill>
          <a:blip r:embed="rId5"/>
          <a:stretch>
            <a:fillRect/>
          </a:stretch>
        </p:blipFill>
        <p:spPr>
          <a:xfrm>
            <a:off x="1782147" y="858417"/>
            <a:ext cx="8627706" cy="5931548"/>
          </a:xfrm>
          <a:prstGeom prst="rect">
            <a:avLst/>
          </a:prstGeom>
        </p:spPr>
      </p:pic>
      <p:pic>
        <p:nvPicPr>
          <p:cNvPr id="10" name="Audio 9">
            <a:hlinkClick r:id="" action="ppaction://media"/>
            <a:extLst>
              <a:ext uri="{FF2B5EF4-FFF2-40B4-BE49-F238E27FC236}">
                <a16:creationId xmlns:a16="http://schemas.microsoft.com/office/drawing/2014/main" id="{E635373C-5CBE-2349-827E-1123C00C9F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95541759"/>
      </p:ext>
    </p:extLst>
  </p:cSld>
  <p:clrMapOvr>
    <a:masterClrMapping/>
  </p:clrMapOvr>
  <mc:AlternateContent xmlns:mc="http://schemas.openxmlformats.org/markup-compatibility/2006" xmlns:p14="http://schemas.microsoft.com/office/powerpoint/2010/main">
    <mc:Choice Requires="p14">
      <p:transition spd="slow" p14:dur="2000" advTm="34676"/>
    </mc:Choice>
    <mc:Fallback xmlns="">
      <p:transition spd="slow" advTm="346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649A04-F8A2-084D-A266-0B4A75C3E4AE}"/>
              </a:ext>
            </a:extLst>
          </p:cNvPr>
          <p:cNvSpPr>
            <a:spLocks noGrp="1"/>
          </p:cNvSpPr>
          <p:nvPr>
            <p:ph type="title"/>
          </p:nvPr>
        </p:nvSpPr>
        <p:spPr>
          <a:xfrm>
            <a:off x="838200" y="149637"/>
            <a:ext cx="10515600" cy="708780"/>
          </a:xfrm>
        </p:spPr>
        <p:txBody>
          <a:bodyPr/>
          <a:lstStyle/>
          <a:p>
            <a:pPr algn="ctr"/>
            <a:r>
              <a:rPr lang="en-US" dirty="0"/>
              <a:t>Assess Calibration Graphically</a:t>
            </a:r>
          </a:p>
        </p:txBody>
      </p:sp>
      <p:pic>
        <p:nvPicPr>
          <p:cNvPr id="1026" name="Picture 2">
            <a:extLst>
              <a:ext uri="{FF2B5EF4-FFF2-40B4-BE49-F238E27FC236}">
                <a16:creationId xmlns:a16="http://schemas.microsoft.com/office/drawing/2014/main" id="{DEB54F1B-38FD-ED4A-8B3B-18DB4AC3295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33872"/>
          <a:stretch/>
        </p:blipFill>
        <p:spPr bwMode="auto">
          <a:xfrm>
            <a:off x="2276280" y="909735"/>
            <a:ext cx="7639439" cy="5051771"/>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10441EC-85CD-7E48-AE41-49756E206968}"/>
              </a:ext>
            </a:extLst>
          </p:cNvPr>
          <p:cNvSpPr/>
          <p:nvPr/>
        </p:nvSpPr>
        <p:spPr>
          <a:xfrm>
            <a:off x="4063455" y="5961506"/>
            <a:ext cx="4065087" cy="830997"/>
          </a:xfrm>
          <a:prstGeom prst="rect">
            <a:avLst/>
          </a:prstGeom>
        </p:spPr>
        <p:txBody>
          <a:bodyPr wrap="none">
            <a:spAutoFit/>
          </a:bodyPr>
          <a:lstStyle/>
          <a:p>
            <a:pPr algn="ctr"/>
            <a:r>
              <a:rPr lang="en-US" dirty="0"/>
              <a:t>Model-Predicted Risk</a:t>
            </a:r>
          </a:p>
          <a:p>
            <a:endParaRPr lang="en-US" dirty="0"/>
          </a:p>
          <a:p>
            <a:r>
              <a:rPr lang="en-US" sz="1200" dirty="0"/>
              <a:t>From: https://scikit-</a:t>
            </a:r>
            <a:r>
              <a:rPr lang="en-US" sz="1200" dirty="0" err="1"/>
              <a:t>learn.org</a:t>
            </a:r>
            <a:r>
              <a:rPr lang="en-US" sz="1200" dirty="0"/>
              <a:t>/stable/modules/</a:t>
            </a:r>
            <a:r>
              <a:rPr lang="en-US" sz="1200" dirty="0" err="1"/>
              <a:t>calibration.html</a:t>
            </a:r>
            <a:endParaRPr lang="en-US" sz="1200" dirty="0"/>
          </a:p>
        </p:txBody>
      </p:sp>
      <p:pic>
        <p:nvPicPr>
          <p:cNvPr id="3" name="Audio 2">
            <a:hlinkClick r:id="" action="ppaction://media"/>
            <a:extLst>
              <a:ext uri="{FF2B5EF4-FFF2-40B4-BE49-F238E27FC236}">
                <a16:creationId xmlns:a16="http://schemas.microsoft.com/office/drawing/2014/main" id="{4B33D8CE-9F32-F04B-A5E2-D45438CDB9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81975133"/>
      </p:ext>
    </p:extLst>
  </p:cSld>
  <p:clrMapOvr>
    <a:masterClrMapping/>
  </p:clrMapOvr>
  <mc:AlternateContent xmlns:mc="http://schemas.openxmlformats.org/markup-compatibility/2006" xmlns:p14="http://schemas.microsoft.com/office/powerpoint/2010/main">
    <mc:Choice Requires="p14">
      <p:transition spd="slow" p14:dur="2000" advTm="11792"/>
    </mc:Choice>
    <mc:Fallback xmlns="">
      <p:transition spd="slow" advTm="117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90B7222-E041-6A44-B792-900BB6BC4627}"/>
              </a:ext>
            </a:extLst>
          </p:cNvPr>
          <p:cNvSpPr>
            <a:spLocks noGrp="1"/>
          </p:cNvSpPr>
          <p:nvPr>
            <p:ph idx="1"/>
          </p:nvPr>
        </p:nvSpPr>
        <p:spPr>
          <a:xfrm>
            <a:off x="838200" y="2141537"/>
            <a:ext cx="10515600" cy="4351338"/>
          </a:xfrm>
        </p:spPr>
        <p:txBody>
          <a:bodyPr/>
          <a:lstStyle/>
          <a:p>
            <a:r>
              <a:rPr lang="en-US" dirty="0"/>
              <a:t>Regression</a:t>
            </a:r>
          </a:p>
          <a:p>
            <a:pPr lvl="1"/>
            <a:r>
              <a:rPr lang="en-US" dirty="0"/>
              <a:t>Mean squared error (MSE)</a:t>
            </a:r>
          </a:p>
          <a:p>
            <a:pPr lvl="1"/>
            <a:r>
              <a:rPr lang="en-US" dirty="0"/>
              <a:t>Mean absolute error (MAE)</a:t>
            </a:r>
          </a:p>
          <a:p>
            <a:pPr lvl="1"/>
            <a:r>
              <a:rPr lang="en-US" dirty="0"/>
              <a:t>R</a:t>
            </a:r>
            <a:r>
              <a:rPr lang="en-US" baseline="30000" dirty="0"/>
              <a:t>2</a:t>
            </a:r>
          </a:p>
          <a:p>
            <a:pPr lvl="1"/>
            <a:endParaRPr lang="en-US" dirty="0"/>
          </a:p>
          <a:p>
            <a:r>
              <a:rPr lang="en-US" dirty="0"/>
              <a:t>Survival Analysis (i.e. failure time)</a:t>
            </a:r>
          </a:p>
          <a:p>
            <a:pPr lvl="1"/>
            <a:r>
              <a:rPr lang="en-US" dirty="0"/>
              <a:t>Concordance index</a:t>
            </a:r>
          </a:p>
          <a:p>
            <a:pPr lvl="1"/>
            <a:r>
              <a:rPr lang="en-US" dirty="0"/>
              <a:t>MSE, MAE</a:t>
            </a:r>
          </a:p>
          <a:p>
            <a:pPr lvl="1"/>
            <a:r>
              <a:rPr lang="en-US" dirty="0"/>
              <a:t>Brier Score</a:t>
            </a:r>
          </a:p>
          <a:p>
            <a:pPr lvl="1"/>
            <a:r>
              <a:rPr lang="en-US" dirty="0" err="1"/>
              <a:t>AUC</a:t>
            </a:r>
            <a:r>
              <a:rPr lang="en-US" baseline="-25000" dirty="0" err="1"/>
              <a:t>t</a:t>
            </a:r>
            <a:endParaRPr lang="en-US" baseline="-25000" dirty="0"/>
          </a:p>
        </p:txBody>
      </p:sp>
      <p:sp>
        <p:nvSpPr>
          <p:cNvPr id="4" name="Title 1">
            <a:extLst>
              <a:ext uri="{FF2B5EF4-FFF2-40B4-BE49-F238E27FC236}">
                <a16:creationId xmlns:a16="http://schemas.microsoft.com/office/drawing/2014/main" id="{B24F3D17-A3B9-134E-9BCF-17815E65A91E}"/>
              </a:ext>
            </a:extLst>
          </p:cNvPr>
          <p:cNvSpPr>
            <a:spLocks noGrp="1"/>
          </p:cNvSpPr>
          <p:nvPr>
            <p:ph type="title"/>
          </p:nvPr>
        </p:nvSpPr>
        <p:spPr>
          <a:xfrm>
            <a:off x="838200" y="365125"/>
            <a:ext cx="10515600" cy="1325563"/>
          </a:xfrm>
        </p:spPr>
        <p:txBody>
          <a:bodyPr/>
          <a:lstStyle/>
          <a:p>
            <a:r>
              <a:rPr lang="en-US" dirty="0"/>
              <a:t>There are many more, of course, but classification metrics go a long way.</a:t>
            </a:r>
          </a:p>
        </p:txBody>
      </p:sp>
      <p:pic>
        <p:nvPicPr>
          <p:cNvPr id="2" name="Audio 1">
            <a:hlinkClick r:id="" action="ppaction://media"/>
            <a:extLst>
              <a:ext uri="{FF2B5EF4-FFF2-40B4-BE49-F238E27FC236}">
                <a16:creationId xmlns:a16="http://schemas.microsoft.com/office/drawing/2014/main" id="{F7064449-6726-1349-922D-2CA4491828D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5800316"/>
      </p:ext>
    </p:extLst>
  </p:cSld>
  <p:clrMapOvr>
    <a:masterClrMapping/>
  </p:clrMapOvr>
  <mc:AlternateContent xmlns:mc="http://schemas.openxmlformats.org/markup-compatibility/2006" xmlns:p14="http://schemas.microsoft.com/office/powerpoint/2010/main">
    <mc:Choice Requires="p14">
      <p:transition spd="slow" p14:dur="2000" advTm="27198"/>
    </mc:Choice>
    <mc:Fallback xmlns="">
      <p:transition spd="slow" advTm="27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403CEA-C913-1D48-BDC5-FE38B2536DC8}"/>
              </a:ext>
            </a:extLst>
          </p:cNvPr>
          <p:cNvSpPr>
            <a:spLocks noGrp="1"/>
          </p:cNvSpPr>
          <p:nvPr>
            <p:ph type="title"/>
          </p:nvPr>
        </p:nvSpPr>
        <p:spPr>
          <a:xfrm>
            <a:off x="0" y="34982"/>
            <a:ext cx="12192000" cy="1325563"/>
          </a:xfrm>
        </p:spPr>
        <p:txBody>
          <a:bodyPr/>
          <a:lstStyle/>
          <a:p>
            <a:pPr algn="ctr"/>
            <a:r>
              <a:rPr lang="en-US" sz="3600" u="sng" dirty="0"/>
              <a:t>Back to cancer prediction</a:t>
            </a:r>
            <a:r>
              <a:rPr lang="en-US" sz="3600" dirty="0"/>
              <a:t>. Suppose our features are highly informative. What might our model’s predictions look like?</a:t>
            </a:r>
          </a:p>
        </p:txBody>
      </p:sp>
      <p:pic>
        <p:nvPicPr>
          <p:cNvPr id="5" name="Picture 4">
            <a:extLst>
              <a:ext uri="{FF2B5EF4-FFF2-40B4-BE49-F238E27FC236}">
                <a16:creationId xmlns:a16="http://schemas.microsoft.com/office/drawing/2014/main" id="{F9D792F2-EC6C-A6E1-D456-1BE3218C34E2}"/>
              </a:ext>
            </a:extLst>
          </p:cNvPr>
          <p:cNvPicPr>
            <a:picLocks noChangeAspect="1"/>
          </p:cNvPicPr>
          <p:nvPr/>
        </p:nvPicPr>
        <p:blipFill>
          <a:blip r:embed="rId5"/>
          <a:stretch>
            <a:fillRect/>
          </a:stretch>
        </p:blipFill>
        <p:spPr>
          <a:xfrm>
            <a:off x="609600" y="1202168"/>
            <a:ext cx="10972800" cy="5486400"/>
          </a:xfrm>
          <a:prstGeom prst="rect">
            <a:avLst/>
          </a:prstGeom>
        </p:spPr>
      </p:pic>
      <p:pic>
        <p:nvPicPr>
          <p:cNvPr id="3" name="Audio 2">
            <a:hlinkClick r:id="" action="ppaction://media"/>
            <a:extLst>
              <a:ext uri="{FF2B5EF4-FFF2-40B4-BE49-F238E27FC236}">
                <a16:creationId xmlns:a16="http://schemas.microsoft.com/office/drawing/2014/main" id="{25964C6E-B0F7-C410-A519-3AA0B10FE6B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30406028"/>
      </p:ext>
    </p:extLst>
  </p:cSld>
  <p:clrMapOvr>
    <a:masterClrMapping/>
  </p:clrMapOvr>
  <mc:AlternateContent xmlns:mc="http://schemas.openxmlformats.org/markup-compatibility/2006">
    <mc:Choice xmlns:p14="http://schemas.microsoft.com/office/powerpoint/2010/main" Requires="p14">
      <p:transition spd="slow" p14:dur="2000" advTm="20949"/>
    </mc:Choice>
    <mc:Fallback>
      <p:transition spd="slow" advTm="20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C121E198-763B-8B62-B94B-48E5C4EEA68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04044065"/>
      </p:ext>
    </p:extLst>
  </p:cSld>
  <p:clrMapOvr>
    <a:masterClrMapping/>
  </p:clrMapOvr>
  <mc:AlternateContent xmlns:mc="http://schemas.openxmlformats.org/markup-compatibility/2006">
    <mc:Choice xmlns:p14="http://schemas.microsoft.com/office/powerpoint/2010/main" Requires="p14">
      <p:transition spd="slow" p14:dur="2000" advTm="12042"/>
    </mc:Choice>
    <mc:Fallback>
      <p:transition spd="slow" advTm="120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B751073-2C38-CC4F-BEE8-FD5B2116E463}"/>
              </a:ext>
            </a:extLst>
          </p:cNvPr>
          <p:cNvPicPr>
            <a:picLocks noChangeAspect="1"/>
          </p:cNvPicPr>
          <p:nvPr/>
        </p:nvPicPr>
        <p:blipFill>
          <a:blip r:embed="rId5"/>
          <a:stretch>
            <a:fillRect/>
          </a:stretch>
        </p:blipFill>
        <p:spPr>
          <a:xfrm>
            <a:off x="609600" y="1202168"/>
            <a:ext cx="10972800" cy="5486400"/>
          </a:xfrm>
          <a:prstGeom prst="rect">
            <a:avLst/>
          </a:prstGeom>
        </p:spPr>
      </p:pic>
      <p:cxnSp>
        <p:nvCxnSpPr>
          <p:cNvPr id="10" name="Straight Connector 9">
            <a:extLst>
              <a:ext uri="{FF2B5EF4-FFF2-40B4-BE49-F238E27FC236}">
                <a16:creationId xmlns:a16="http://schemas.microsoft.com/office/drawing/2014/main" id="{8758389D-67D9-3444-8B91-2A2420986DB2}"/>
              </a:ext>
            </a:extLst>
          </p:cNvPr>
          <p:cNvCxnSpPr/>
          <p:nvPr/>
        </p:nvCxnSpPr>
        <p:spPr>
          <a:xfrm>
            <a:off x="5254453" y="665018"/>
            <a:ext cx="0" cy="5527964"/>
          </a:xfrm>
          <a:prstGeom prst="line">
            <a:avLst/>
          </a:prstGeom>
          <a:ln w="57150">
            <a:solidFill>
              <a:srgbClr val="BE0060"/>
            </a:solidFill>
            <a:prstDash val="lgDash"/>
          </a:ln>
        </p:spPr>
        <p:style>
          <a:lnRef idx="1">
            <a:schemeClr val="accent1"/>
          </a:lnRef>
          <a:fillRef idx="0">
            <a:schemeClr val="accent1"/>
          </a:fillRef>
          <a:effectRef idx="0">
            <a:schemeClr val="accent1"/>
          </a:effectRef>
          <a:fontRef idx="minor">
            <a:schemeClr val="tx1"/>
          </a:fontRef>
        </p:style>
      </p:cxnSp>
      <p:sp>
        <p:nvSpPr>
          <p:cNvPr id="12" name="Rounded Rectangle 11">
            <a:extLst>
              <a:ext uri="{FF2B5EF4-FFF2-40B4-BE49-F238E27FC236}">
                <a16:creationId xmlns:a16="http://schemas.microsoft.com/office/drawing/2014/main" id="{DD8C83EB-B77C-AF42-988C-57787F10B6DB}"/>
              </a:ext>
            </a:extLst>
          </p:cNvPr>
          <p:cNvSpPr/>
          <p:nvPr/>
        </p:nvSpPr>
        <p:spPr>
          <a:xfrm>
            <a:off x="2086989" y="1000461"/>
            <a:ext cx="3167464" cy="2829261"/>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4" name="Rounded Rectangle 13">
            <a:extLst>
              <a:ext uri="{FF2B5EF4-FFF2-40B4-BE49-F238E27FC236}">
                <a16:creationId xmlns:a16="http://schemas.microsoft.com/office/drawing/2014/main" id="{41F9AE66-93A9-2643-BFBC-DD2417BC7F93}"/>
              </a:ext>
            </a:extLst>
          </p:cNvPr>
          <p:cNvSpPr/>
          <p:nvPr/>
        </p:nvSpPr>
        <p:spPr>
          <a:xfrm>
            <a:off x="5254454" y="1000461"/>
            <a:ext cx="5804408" cy="2829261"/>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5" name="Rounded Rectangle 14">
            <a:extLst>
              <a:ext uri="{FF2B5EF4-FFF2-40B4-BE49-F238E27FC236}">
                <a16:creationId xmlns:a16="http://schemas.microsoft.com/office/drawing/2014/main" id="{6C362BF6-E242-8145-BBB3-52DB72B323B6}"/>
              </a:ext>
            </a:extLst>
          </p:cNvPr>
          <p:cNvSpPr/>
          <p:nvPr/>
        </p:nvSpPr>
        <p:spPr>
          <a:xfrm>
            <a:off x="2086988" y="3832656"/>
            <a:ext cx="3167462" cy="2360326"/>
          </a:xfrm>
          <a:prstGeom prst="roundRect">
            <a:avLst/>
          </a:prstGeom>
          <a:solidFill>
            <a:schemeClr val="accent4">
              <a:alpha val="25000"/>
            </a:schemeClr>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2000" b="1" dirty="0">
                <a:solidFill>
                  <a:schemeClr val="tx1"/>
                </a:solidFill>
              </a:rPr>
              <a:t>FALSE NEGATIVES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6" name="Rounded Rectangle 15">
            <a:extLst>
              <a:ext uri="{FF2B5EF4-FFF2-40B4-BE49-F238E27FC236}">
                <a16:creationId xmlns:a16="http://schemas.microsoft.com/office/drawing/2014/main" id="{9478F55C-76D1-DD40-AEDB-F89B2D516051}"/>
              </a:ext>
            </a:extLst>
          </p:cNvPr>
          <p:cNvSpPr/>
          <p:nvPr/>
        </p:nvSpPr>
        <p:spPr>
          <a:xfrm>
            <a:off x="5254450" y="3832656"/>
            <a:ext cx="5804408" cy="2360326"/>
          </a:xfrm>
          <a:prstGeom prst="roundRect">
            <a:avLst/>
          </a:prstGeom>
          <a:solidFill>
            <a:schemeClr val="accent1">
              <a:alpha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TRUE POSITIVES</a:t>
            </a: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a:p>
            <a:pPr algn="ctr"/>
            <a:endParaRPr lang="en-US" sz="2000" b="1" dirty="0">
              <a:solidFill>
                <a:schemeClr val="tx1"/>
              </a:solidFill>
            </a:endParaRPr>
          </a:p>
        </p:txBody>
      </p:sp>
      <p:sp>
        <p:nvSpPr>
          <p:cNvPr id="17" name="TextBox 16">
            <a:extLst>
              <a:ext uri="{FF2B5EF4-FFF2-40B4-BE49-F238E27FC236}">
                <a16:creationId xmlns:a16="http://schemas.microsoft.com/office/drawing/2014/main" id="{B5C38FFD-2292-5B45-8959-8320FB68CC70}"/>
              </a:ext>
            </a:extLst>
          </p:cNvPr>
          <p:cNvSpPr txBox="1"/>
          <p:nvPr/>
        </p:nvSpPr>
        <p:spPr>
          <a:xfrm>
            <a:off x="1911420" y="628195"/>
            <a:ext cx="3343031" cy="369332"/>
          </a:xfrm>
          <a:prstGeom prst="rect">
            <a:avLst/>
          </a:prstGeom>
          <a:noFill/>
        </p:spPr>
        <p:txBody>
          <a:bodyPr wrap="none" rtlCol="0">
            <a:spAutoFit/>
          </a:bodyPr>
          <a:lstStyle/>
          <a:p>
            <a:r>
              <a:rPr lang="en-US" dirty="0">
                <a:solidFill>
                  <a:srgbClr val="BE0060"/>
                </a:solidFill>
              </a:rPr>
              <a:t>below threshold: predict negative</a:t>
            </a:r>
          </a:p>
        </p:txBody>
      </p:sp>
      <p:sp>
        <p:nvSpPr>
          <p:cNvPr id="18" name="TextBox 17">
            <a:extLst>
              <a:ext uri="{FF2B5EF4-FFF2-40B4-BE49-F238E27FC236}">
                <a16:creationId xmlns:a16="http://schemas.microsoft.com/office/drawing/2014/main" id="{2278FAF8-D29D-1B4E-B9F9-1DE57893A364}"/>
              </a:ext>
            </a:extLst>
          </p:cNvPr>
          <p:cNvSpPr txBox="1"/>
          <p:nvPr/>
        </p:nvSpPr>
        <p:spPr>
          <a:xfrm>
            <a:off x="5254450" y="628195"/>
            <a:ext cx="3947876" cy="369332"/>
          </a:xfrm>
          <a:prstGeom prst="rect">
            <a:avLst/>
          </a:prstGeom>
          <a:noFill/>
        </p:spPr>
        <p:txBody>
          <a:bodyPr wrap="none" rtlCol="0">
            <a:spAutoFit/>
          </a:bodyPr>
          <a:lstStyle/>
          <a:p>
            <a:r>
              <a:rPr lang="en-US" dirty="0">
                <a:solidFill>
                  <a:srgbClr val="BE0060"/>
                </a:solidFill>
              </a:rPr>
              <a:t>above threshold: predict cancer positive</a:t>
            </a:r>
          </a:p>
        </p:txBody>
      </p:sp>
      <p:sp>
        <p:nvSpPr>
          <p:cNvPr id="19" name="TextBox 18">
            <a:extLst>
              <a:ext uri="{FF2B5EF4-FFF2-40B4-BE49-F238E27FC236}">
                <a16:creationId xmlns:a16="http://schemas.microsoft.com/office/drawing/2014/main" id="{87CD8BEC-5813-1E49-B5AF-1FE8E1837411}"/>
              </a:ext>
            </a:extLst>
          </p:cNvPr>
          <p:cNvSpPr txBox="1"/>
          <p:nvPr/>
        </p:nvSpPr>
        <p:spPr>
          <a:xfrm>
            <a:off x="549059" y="2947595"/>
            <a:ext cx="1362361" cy="369332"/>
          </a:xfrm>
          <a:prstGeom prst="rect">
            <a:avLst/>
          </a:prstGeom>
          <a:noFill/>
        </p:spPr>
        <p:txBody>
          <a:bodyPr wrap="none" rtlCol="0">
            <a:spAutoFit/>
          </a:bodyPr>
          <a:lstStyle/>
          <a:p>
            <a:r>
              <a:rPr lang="en-US" dirty="0"/>
              <a:t>(NEGATIVES)</a:t>
            </a:r>
          </a:p>
        </p:txBody>
      </p:sp>
      <p:sp>
        <p:nvSpPr>
          <p:cNvPr id="20" name="TextBox 19">
            <a:extLst>
              <a:ext uri="{FF2B5EF4-FFF2-40B4-BE49-F238E27FC236}">
                <a16:creationId xmlns:a16="http://schemas.microsoft.com/office/drawing/2014/main" id="{D2E2FE3F-E4A4-954F-8A4F-199C707C9501}"/>
              </a:ext>
            </a:extLst>
          </p:cNvPr>
          <p:cNvSpPr txBox="1"/>
          <p:nvPr/>
        </p:nvSpPr>
        <p:spPr>
          <a:xfrm>
            <a:off x="634147" y="5117025"/>
            <a:ext cx="1277273" cy="369332"/>
          </a:xfrm>
          <a:prstGeom prst="rect">
            <a:avLst/>
          </a:prstGeom>
          <a:noFill/>
        </p:spPr>
        <p:txBody>
          <a:bodyPr wrap="none" rtlCol="0">
            <a:spAutoFit/>
          </a:bodyPr>
          <a:lstStyle/>
          <a:p>
            <a:r>
              <a:rPr lang="en-US" dirty="0"/>
              <a:t>(POSITIVES)</a:t>
            </a:r>
          </a:p>
        </p:txBody>
      </p:sp>
      <p:pic>
        <p:nvPicPr>
          <p:cNvPr id="2" name="Audio 1">
            <a:hlinkClick r:id="" action="ppaction://media"/>
            <a:extLst>
              <a:ext uri="{FF2B5EF4-FFF2-40B4-BE49-F238E27FC236}">
                <a16:creationId xmlns:a16="http://schemas.microsoft.com/office/drawing/2014/main" id="{A3F466BA-70FC-EE5E-4DC7-0A491AC3756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23910632"/>
      </p:ext>
    </p:extLst>
  </p:cSld>
  <p:clrMapOvr>
    <a:masterClrMapping/>
  </p:clrMapOvr>
  <mc:AlternateContent xmlns:mc="http://schemas.openxmlformats.org/markup-compatibility/2006">
    <mc:Choice xmlns:p14="http://schemas.microsoft.com/office/powerpoint/2010/main" Requires="p14">
      <p:transition spd="slow" p14:dur="2000" advTm="110176"/>
    </mc:Choice>
    <mc:Fallback>
      <p:transition spd="slow" advTm="1101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149E06-6EE7-2044-9326-D9806054AD74}"/>
              </a:ext>
            </a:extLst>
          </p:cNvPr>
          <p:cNvSpPr>
            <a:spLocks noGrp="1"/>
          </p:cNvSpPr>
          <p:nvPr>
            <p:ph type="title"/>
          </p:nvPr>
        </p:nvSpPr>
        <p:spPr/>
        <p:txBody>
          <a:bodyPr/>
          <a:lstStyle/>
          <a:p>
            <a:pPr algn="ctr"/>
            <a:r>
              <a:rPr lang="en-US" dirty="0"/>
              <a:t>Receiver Operating Characteristic Curve</a:t>
            </a:r>
          </a:p>
        </p:txBody>
      </p:sp>
      <p:pic>
        <p:nvPicPr>
          <p:cNvPr id="6" name="Picture 5">
            <a:extLst>
              <a:ext uri="{FF2B5EF4-FFF2-40B4-BE49-F238E27FC236}">
                <a16:creationId xmlns:a16="http://schemas.microsoft.com/office/drawing/2014/main" id="{A65D34D2-540F-0447-B227-F95E5D773A3F}"/>
              </a:ext>
            </a:extLst>
          </p:cNvPr>
          <p:cNvPicPr>
            <a:picLocks noChangeAspect="1"/>
          </p:cNvPicPr>
          <p:nvPr/>
        </p:nvPicPr>
        <p:blipFill rotWithShape="1">
          <a:blip r:embed="rId5"/>
          <a:srcRect r="50000"/>
          <a:stretch/>
        </p:blipFill>
        <p:spPr>
          <a:xfrm>
            <a:off x="5417756" y="1234440"/>
            <a:ext cx="5343344" cy="5343344"/>
          </a:xfrm>
          <a:prstGeom prst="rect">
            <a:avLst/>
          </a:prstGeom>
        </p:spPr>
      </p:pic>
      <p:sp>
        <p:nvSpPr>
          <p:cNvPr id="3" name="TextBox 2">
            <a:extLst>
              <a:ext uri="{FF2B5EF4-FFF2-40B4-BE49-F238E27FC236}">
                <a16:creationId xmlns:a16="http://schemas.microsoft.com/office/drawing/2014/main" id="{66658CFB-0C09-253E-AA29-6E1CCF62AF5D}"/>
              </a:ext>
            </a:extLst>
          </p:cNvPr>
          <p:cNvSpPr txBox="1"/>
          <p:nvPr/>
        </p:nvSpPr>
        <p:spPr>
          <a:xfrm>
            <a:off x="838200" y="1690688"/>
            <a:ext cx="3746863" cy="4247317"/>
          </a:xfrm>
          <a:prstGeom prst="rect">
            <a:avLst/>
          </a:prstGeom>
          <a:noFill/>
        </p:spPr>
        <p:txBody>
          <a:bodyPr wrap="square" rtlCol="0">
            <a:spAutoFit/>
          </a:bodyPr>
          <a:lstStyle/>
          <a:p>
            <a:pPr marL="285750" indent="-285750">
              <a:buFont typeface="Arial" panose="020B0604020202020204" pitchFamily="34" charset="0"/>
              <a:buChar char="•"/>
            </a:pPr>
            <a:r>
              <a:rPr lang="en-US" dirty="0"/>
              <a:t>Illustrates the tradeoff between the true positive rate (i.e., sensitivity) and the false positive rate (i.e., 1– specificity) as we vary the threshold.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area under this curve (AUC) provides a single summarizing this tradeoff.</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Note that to get the sensitivity versus specificity curve, we simply rotate the ROC curve clockwise by 90 degrees. The areas under the two curves are the same.</a:t>
            </a:r>
          </a:p>
        </p:txBody>
      </p:sp>
      <p:pic>
        <p:nvPicPr>
          <p:cNvPr id="8" name="Audio 7">
            <a:hlinkClick r:id="" action="ppaction://media"/>
            <a:extLst>
              <a:ext uri="{FF2B5EF4-FFF2-40B4-BE49-F238E27FC236}">
                <a16:creationId xmlns:a16="http://schemas.microsoft.com/office/drawing/2014/main" id="{54675739-EB8B-50E1-3C0B-4F9E6521500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45739932"/>
      </p:ext>
    </p:extLst>
  </p:cSld>
  <p:clrMapOvr>
    <a:masterClrMapping/>
  </p:clrMapOvr>
  <mc:AlternateContent xmlns:mc="http://schemas.openxmlformats.org/markup-compatibility/2006">
    <mc:Choice xmlns:p14="http://schemas.microsoft.com/office/powerpoint/2010/main" Requires="p14">
      <p:transition spd="slow" p14:dur="2000" advTm="138901"/>
    </mc:Choice>
    <mc:Fallback>
      <p:transition spd="slow" advTm="1389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C09AEF-C5E6-CA2C-A9D1-D8BAE97A7A07}"/>
              </a:ext>
            </a:extLst>
          </p:cNvPr>
          <p:cNvSpPr>
            <a:spLocks noGrp="1"/>
          </p:cNvSpPr>
          <p:nvPr>
            <p:ph type="title"/>
          </p:nvPr>
        </p:nvSpPr>
        <p:spPr/>
        <p:txBody>
          <a:bodyPr/>
          <a:lstStyle/>
          <a:p>
            <a:r>
              <a:rPr lang="en-US" dirty="0"/>
              <a:t>So, what’s a </a:t>
            </a:r>
            <a:r>
              <a:rPr lang="en-US" i="1" dirty="0"/>
              <a:t>good</a:t>
            </a:r>
            <a:r>
              <a:rPr lang="en-US" dirty="0"/>
              <a:t> AUC value?</a:t>
            </a:r>
            <a:br>
              <a:rPr lang="en-US" dirty="0"/>
            </a:br>
            <a:r>
              <a:rPr lang="en-US" sz="3200" dirty="0"/>
              <a:t>(i.e., </a:t>
            </a:r>
            <a:r>
              <a:rPr lang="en-US" sz="3200" i="1" dirty="0"/>
              <a:t>good</a:t>
            </a:r>
            <a:r>
              <a:rPr lang="en-US" sz="3200" dirty="0"/>
              <a:t> performance)?</a:t>
            </a:r>
            <a:endParaRPr lang="en-US" dirty="0"/>
          </a:p>
        </p:txBody>
      </p:sp>
      <p:sp>
        <p:nvSpPr>
          <p:cNvPr id="3" name="Content Placeholder 2">
            <a:extLst>
              <a:ext uri="{FF2B5EF4-FFF2-40B4-BE49-F238E27FC236}">
                <a16:creationId xmlns:a16="http://schemas.microsoft.com/office/drawing/2014/main" id="{9CD7A9CD-6B0E-233F-23CC-053E02137135}"/>
              </a:ext>
            </a:extLst>
          </p:cNvPr>
          <p:cNvSpPr>
            <a:spLocks noGrp="1"/>
          </p:cNvSpPr>
          <p:nvPr>
            <p:ph idx="1"/>
          </p:nvPr>
        </p:nvSpPr>
        <p:spPr>
          <a:xfrm>
            <a:off x="838200" y="1472927"/>
            <a:ext cx="10515600" cy="4849495"/>
          </a:xfrm>
        </p:spPr>
        <p:txBody>
          <a:bodyPr/>
          <a:lstStyle/>
          <a:p>
            <a:pPr marL="0" indent="0">
              <a:buNone/>
            </a:pPr>
            <a:endParaRPr lang="en-US" dirty="0"/>
          </a:p>
          <a:p>
            <a:pPr marL="0" indent="0">
              <a:buNone/>
            </a:pPr>
            <a:r>
              <a:rPr lang="en-US" dirty="0"/>
              <a:t>We’ll start to answer this question by taking a look at </a:t>
            </a:r>
            <a:r>
              <a:rPr lang="en-US" i="1" dirty="0"/>
              <a:t>bad</a:t>
            </a:r>
            <a:r>
              <a:rPr lang="en-US" dirty="0"/>
              <a:t> performance.</a:t>
            </a:r>
          </a:p>
        </p:txBody>
      </p:sp>
      <p:pic>
        <p:nvPicPr>
          <p:cNvPr id="4" name="Audio 3">
            <a:hlinkClick r:id="" action="ppaction://media"/>
            <a:extLst>
              <a:ext uri="{FF2B5EF4-FFF2-40B4-BE49-F238E27FC236}">
                <a16:creationId xmlns:a16="http://schemas.microsoft.com/office/drawing/2014/main" id="{1A943057-C5FD-6865-9A89-C0581790A72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6549474"/>
      </p:ext>
    </p:extLst>
  </p:cSld>
  <p:clrMapOvr>
    <a:masterClrMapping/>
  </p:clrMapOvr>
  <mc:AlternateContent xmlns:mc="http://schemas.openxmlformats.org/markup-compatibility/2006">
    <mc:Choice xmlns:p14="http://schemas.microsoft.com/office/powerpoint/2010/main" Requires="p14">
      <p:transition spd="slow" p14:dur="2000" advTm="16000"/>
    </mc:Choice>
    <mc:Fallback>
      <p:transition spd="slow" advTm="16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4980</TotalTime>
  <Words>5787</Words>
  <Application>Microsoft Macintosh PowerPoint</Application>
  <PresentationFormat>Widescreen</PresentationFormat>
  <Paragraphs>499</Paragraphs>
  <Slides>43</Slides>
  <Notes>43</Notes>
  <HiddenSlides>0</HiddenSlides>
  <MMClips>43</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43</vt:i4>
      </vt:variant>
    </vt:vector>
  </HeadingPairs>
  <TitlesOfParts>
    <vt:vector size="49" baseType="lpstr">
      <vt:lpstr>Arial</vt:lpstr>
      <vt:lpstr>Calibri</vt:lpstr>
      <vt:lpstr>Calibri Light</vt:lpstr>
      <vt:lpstr>Cambria Math</vt:lpstr>
      <vt:lpstr>Office Theme</vt:lpstr>
      <vt:lpstr>2_Office Theme</vt:lpstr>
      <vt:lpstr>Performance Measures </vt:lpstr>
      <vt:lpstr>Goals</vt:lpstr>
      <vt:lpstr>Back to cancer prediction. Suppose our features are highly informative. What might our model’s predictions look like?</vt:lpstr>
      <vt:lpstr>Back to cancer prediction. Suppose our features are highly informative. What might our model’s predictions look like?</vt:lpstr>
      <vt:lpstr>Back to cancer prediction. Suppose our features are highly informative. What might our model’s predictions look like?</vt:lpstr>
      <vt:lpstr>PowerPoint Presentation</vt:lpstr>
      <vt:lpstr>PowerPoint Presentation</vt:lpstr>
      <vt:lpstr>Receiver Operating Characteristic Curve</vt:lpstr>
      <vt:lpstr>So, what’s a good AUC value? (i.e., good performance)?</vt:lpstr>
      <vt:lpstr>Suppose our features contain no information about the label. What might our model’s predictions look like?</vt:lpstr>
      <vt:lpstr>Suppose our features contain no information about the label. What might our model’s predictions look like?</vt:lpstr>
      <vt:lpstr>We’ll try placing a threshold just like before</vt:lpstr>
      <vt:lpstr>We’ll try placing a threshold just like before</vt:lpstr>
      <vt:lpstr>Our no information predictive model:</vt:lpstr>
      <vt:lpstr>Let’s think about it a different way.</vt:lpstr>
      <vt:lpstr>Let’s think about it a different way.</vt:lpstr>
      <vt:lpstr>Let’s think about it a different way.</vt:lpstr>
      <vt:lpstr>Let’s think about it a different way.</vt:lpstr>
      <vt:lpstr>Again, we arrive at the following no information curve</vt:lpstr>
      <vt:lpstr>So, what’s a good AUC value? (i.e., good performance)?</vt:lpstr>
      <vt:lpstr>OK, we’ve quantified performance across all thresholds. But how do we use the model?</vt:lpstr>
      <vt:lpstr>Healthcare Scenarios Which performance measure is most important?</vt:lpstr>
      <vt:lpstr>Operating Point:  high sensitivity</vt:lpstr>
      <vt:lpstr>Healthcare Scenarios</vt:lpstr>
      <vt:lpstr>Operating Point:  high specificity</vt:lpstr>
      <vt:lpstr>Healthcare Scenarios</vt:lpstr>
      <vt:lpstr>Operating Point:  balanced</vt:lpstr>
      <vt:lpstr>Healthcare Scenarios</vt:lpstr>
      <vt:lpstr>The Precision-Recall Curve (i.e., PPV-Sensitivity Curve)</vt:lpstr>
      <vt:lpstr>Operating Point:  high sensitivity</vt:lpstr>
      <vt:lpstr>Operating Point:  high specificity</vt:lpstr>
      <vt:lpstr>Operating Point:  balanced</vt:lpstr>
      <vt:lpstr>Summary</vt:lpstr>
      <vt:lpstr>Supplementary Content</vt:lpstr>
      <vt:lpstr>Multi-class problems: “Confusion Matrix”</vt:lpstr>
      <vt:lpstr>Multi-class problems: Binary for Label 1</vt:lpstr>
      <vt:lpstr>Multi-class problems: Binary for Label 2</vt:lpstr>
      <vt:lpstr>Model Calibration</vt:lpstr>
      <vt:lpstr>PowerPoint Presentation</vt:lpstr>
      <vt:lpstr>Assess Calibration Graphically</vt:lpstr>
      <vt:lpstr>Assess Calibration Graphically</vt:lpstr>
      <vt:lpstr>Assess Calibration Graphically</vt:lpstr>
      <vt:lpstr>There are many more, of course, but classification metrics go a long way.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Principles of Data Science  May 24, 2019</dc:title>
  <dc:creator>Matthew Engelhard, M.D., Ph.D.</dc:creator>
  <cp:lastModifiedBy>Matthew Engelhard, M.D., Ph.D.</cp:lastModifiedBy>
  <cp:revision>73</cp:revision>
  <dcterms:created xsi:type="dcterms:W3CDTF">2019-05-17T00:10:36Z</dcterms:created>
  <dcterms:modified xsi:type="dcterms:W3CDTF">2022-09-13T00:58:28Z</dcterms:modified>
</cp:coreProperties>
</file>

<file path=docProps/thumbnail.jpeg>
</file>